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80" r:id="rId2"/>
    <p:sldId id="807" r:id="rId3"/>
    <p:sldId id="791" r:id="rId4"/>
    <p:sldId id="776" r:id="rId5"/>
    <p:sldId id="771" r:id="rId6"/>
    <p:sldId id="775" r:id="rId7"/>
    <p:sldId id="809" r:id="rId8"/>
    <p:sldId id="792" r:id="rId9"/>
    <p:sldId id="793" r:id="rId10"/>
    <p:sldId id="794" r:id="rId11"/>
    <p:sldId id="795" r:id="rId12"/>
    <p:sldId id="810" r:id="rId13"/>
    <p:sldId id="811" r:id="rId14"/>
    <p:sldId id="813" r:id="rId15"/>
    <p:sldId id="812" r:id="rId16"/>
    <p:sldId id="814" r:id="rId17"/>
    <p:sldId id="815" r:id="rId18"/>
    <p:sldId id="816" r:id="rId19"/>
    <p:sldId id="817" r:id="rId20"/>
    <p:sldId id="818" r:id="rId21"/>
    <p:sldId id="819" r:id="rId22"/>
    <p:sldId id="820" r:id="rId23"/>
    <p:sldId id="821" r:id="rId24"/>
    <p:sldId id="767" r:id="rId25"/>
    <p:sldId id="798" r:id="rId26"/>
    <p:sldId id="808" r:id="rId27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2969" autoAdjust="0"/>
  </p:normalViewPr>
  <p:slideViewPr>
    <p:cSldViewPr>
      <p:cViewPr varScale="1">
        <p:scale>
          <a:sx n="98" d="100"/>
          <a:sy n="98" d="100"/>
        </p:scale>
        <p:origin x="1134" y="72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2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85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85788" y="685800"/>
            <a:ext cx="5686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C757D-17F7-4B05-87CA-BC7A75EC8FFB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92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6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2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2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1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3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35" y="2099907"/>
            <a:ext cx="11580030" cy="2952328"/>
          </a:xfrm>
        </p:spPr>
        <p:txBody>
          <a:bodyPr>
            <a:normAutofit fontScale="90000"/>
          </a:bodyPr>
          <a:lstStyle/>
          <a:p>
            <a:r>
              <a:rPr lang="ru-RU" altLang="en-US" sz="2700" b="1" dirty="0" smtClean="0"/>
              <a:t/>
            </a:r>
            <a:br>
              <a:rPr lang="ru-RU" altLang="en-US" sz="2700" b="1" dirty="0" smtClean="0"/>
            </a:br>
            <a:r>
              <a:rPr lang="ru-RU" altLang="en-US" sz="2700" b="1" dirty="0" smtClean="0"/>
              <a:t/>
            </a:r>
            <a:br>
              <a:rPr lang="ru-RU" altLang="en-US" sz="2700" b="1" dirty="0" smtClean="0"/>
            </a:br>
            <a:r>
              <a:rPr lang="ru-RU" altLang="en-US" sz="4900" b="1" dirty="0" smtClean="0"/>
              <a:t>Примеры открытых заданий по формированию и оценке естественнонаучной грамотности</a:t>
            </a:r>
            <a:r>
              <a:rPr lang="ru-RU" altLang="en-US" sz="4900" b="1" dirty="0">
                <a:latin typeface="HelveticaNeueLT Std Med" pitchFamily="6" charset="0"/>
              </a:rPr>
              <a:t/>
            </a:r>
            <a:br>
              <a:rPr lang="ru-RU" altLang="en-US" sz="4900" b="1" dirty="0">
                <a:latin typeface="HelveticaNeueLT Std Med" pitchFamily="6" charset="0"/>
              </a:rPr>
            </a:br>
            <a:r>
              <a:rPr lang="ru-RU" altLang="en-US" sz="2700" b="1" dirty="0" smtClean="0"/>
              <a:t/>
            </a:r>
            <a:br>
              <a:rPr lang="ru-RU" altLang="en-US" sz="2700" b="1" dirty="0" smtClean="0"/>
            </a:br>
            <a:endParaRPr lang="ru-RU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38255" y="6252733"/>
            <a:ext cx="270244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192000" y="6354594"/>
            <a:ext cx="2688850" cy="82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1" y="67004"/>
            <a:ext cx="3456384" cy="855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20" y="-160509"/>
            <a:ext cx="2019645" cy="21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IEA Home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0" y="6107382"/>
            <a:ext cx="2520280" cy="100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610846" y="6171555"/>
            <a:ext cx="1021581" cy="1011039"/>
            <a:chOff x="8845" y="281"/>
            <a:chExt cx="816" cy="685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8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3721" y="27299"/>
            <a:ext cx="460057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3"/>
            <a:ext cx="10692765" cy="77500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Мячи  3_4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045" y="1277938"/>
            <a:ext cx="5922444" cy="510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 результате своего исследования ребята обнаружили, что мяч при падении с высоты 180 см отскакивал примерно на 90 см. Тогда Илья спросил Ваню: «Но почему ты думаешь, что если мы накачаем мяч сильнее, то отскок у него будет выше?» Вместо ответа Ваня показал другу график (рисунок 2), который он нашел в одной научной статье, где специально исследовался отскок мячей.       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521" y="1671697"/>
            <a:ext cx="4482289" cy="472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/>
              <a:t>Задание 3</a:t>
            </a:r>
          </a:p>
          <a:p>
            <a:pPr marL="0" indent="0">
              <a:buNone/>
            </a:pPr>
            <a:r>
              <a:rPr lang="ru-RU" sz="2400" dirty="0" smtClean="0"/>
              <a:t>Какой </a:t>
            </a:r>
            <a:r>
              <a:rPr lang="ru-RU" sz="2400" dirty="0"/>
              <a:t>ответ на свой вопрос должен получить Илья из этого графика?</a:t>
            </a:r>
          </a:p>
          <a:p>
            <a:r>
              <a:rPr lang="ru-RU" dirty="0" smtClean="0"/>
              <a:t>ч</a:t>
            </a:r>
            <a:endParaRPr lang="ru-RU" dirty="0"/>
          </a:p>
        </p:txBody>
      </p:sp>
      <p:pic>
        <p:nvPicPr>
          <p:cNvPr id="5" name="Рисунок 4" descr="F:\ФЕД АПРОБАЦИЯ\Естествознание\график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11322" r="14511" b="15710"/>
          <a:stretch/>
        </p:blipFill>
        <p:spPr bwMode="auto">
          <a:xfrm>
            <a:off x="594045" y="3294162"/>
            <a:ext cx="5596890" cy="342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4522" y="3654202"/>
            <a:ext cx="448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Мячи 4_4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048" y="1277938"/>
            <a:ext cx="5247375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“Видимо, – сказал Илья, – высота отскока зависит от упругости мяча”. “Смотря что ты называешь упругостью”, – ответил Ваня и показал фотографию еще одного испытания, которому подвергают мячи, на этот раз теннисные. В этом испытании мяч сдавливают так, чтобы он сжался на 1 см, и фиксируют, при какой нагрузке, измеряемой в ньютонах, это </a:t>
            </a:r>
            <a:r>
              <a:rPr lang="ru-RU" sz="1800" dirty="0" smtClean="0"/>
              <a:t>происходит.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0505" y="1671697"/>
            <a:ext cx="4626305" cy="472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Задание 4</a:t>
            </a:r>
          </a:p>
          <a:p>
            <a:pPr marL="0" indent="0">
              <a:buNone/>
            </a:pPr>
            <a:r>
              <a:rPr lang="ru-RU" sz="2000" dirty="0" smtClean="0"/>
              <a:t>Какая </a:t>
            </a:r>
            <a:r>
              <a:rPr lang="ru-RU" sz="2000" dirty="0"/>
              <a:t>физическая величина, характеризующая мяч, определяется в этом испытании?</a:t>
            </a:r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r>
              <a:rPr lang="en-GB" sz="2000" i="1" dirty="0" smtClean="0"/>
              <a:t>Выберите </a:t>
            </a:r>
            <a:r>
              <a:rPr lang="en-GB" sz="2000" i="1" dirty="0"/>
              <a:t>один ответ.</a:t>
            </a:r>
            <a:endParaRPr lang="ru-RU" sz="2000" dirty="0"/>
          </a:p>
          <a:p>
            <a:pPr marL="0" lvl="0" indent="0">
              <a:buNone/>
            </a:pPr>
            <a:endParaRPr lang="ru-RU" sz="20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 err="1" smtClean="0"/>
              <a:t>Масса</a:t>
            </a:r>
            <a:r>
              <a:rPr lang="en-GB" sz="2000" dirty="0" smtClean="0"/>
              <a:t> </a:t>
            </a:r>
            <a:r>
              <a:rPr lang="en-GB" sz="2000" dirty="0" err="1"/>
              <a:t>мяча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/>
              <a:t>Ж</a:t>
            </a:r>
            <a:r>
              <a:rPr lang="en-GB" sz="2000" dirty="0" err="1"/>
              <a:t>есткость</a:t>
            </a:r>
            <a:r>
              <a:rPr lang="en-GB" sz="2000" dirty="0"/>
              <a:t> </a:t>
            </a:r>
            <a:r>
              <a:rPr lang="en-GB" sz="2000" dirty="0" err="1"/>
              <a:t>мяча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 err="1"/>
              <a:t>Плотность</a:t>
            </a:r>
            <a:r>
              <a:rPr lang="en-GB" sz="2000" dirty="0"/>
              <a:t> </a:t>
            </a:r>
            <a:r>
              <a:rPr lang="en-GB" sz="2000" dirty="0" err="1"/>
              <a:t>мяча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 err="1"/>
              <a:t>Температура</a:t>
            </a:r>
            <a:r>
              <a:rPr lang="en-GB" sz="2000" dirty="0"/>
              <a:t> </a:t>
            </a:r>
            <a:r>
              <a:rPr lang="en-GB" sz="2000" dirty="0" err="1"/>
              <a:t>мяча</a:t>
            </a:r>
            <a:r>
              <a:rPr lang="en-GB" sz="2000" dirty="0"/>
              <a:t> </a:t>
            </a:r>
            <a:endParaRPr lang="ru-RU" sz="2000" dirty="0"/>
          </a:p>
          <a:p>
            <a:pPr marL="0" indent="0">
              <a:buNone/>
            </a:pPr>
            <a:r>
              <a:rPr lang="en-GB" sz="2000" dirty="0"/>
              <a:t> 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64" y="3654202"/>
            <a:ext cx="3505200" cy="2626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1187897" y="2142034"/>
            <a:ext cx="9505056" cy="2942227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Живые системы системы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«Чем питаются растения ?»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0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Чем питаются растения ?  1_4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817" y="1683591"/>
            <a:ext cx="5522689" cy="405884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Задание 1</a:t>
            </a:r>
          </a:p>
          <a:p>
            <a:pPr marL="0" indent="0">
              <a:buNone/>
            </a:pPr>
            <a:r>
              <a:rPr lang="ru-RU" sz="2000" dirty="0" smtClean="0"/>
              <a:t>Как бы вы вместе с Ксенией ответили на вопрос: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 smtClean="0"/>
              <a:t>«За счёт чего за 5 лет увеличилась масса растения?»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465" y="4374282"/>
            <a:ext cx="482453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Чем питаются растения ?  </a:t>
            </a:r>
            <a:r>
              <a:rPr lang="ru-RU" sz="3600" dirty="0" smtClean="0"/>
              <a:t>2_4, 3_4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345" y="1205930"/>
            <a:ext cx="6336704" cy="554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Задание 2</a:t>
            </a:r>
          </a:p>
          <a:p>
            <a:pPr marL="0" indent="0">
              <a:buNone/>
            </a:pPr>
            <a:r>
              <a:rPr lang="ru-RU" sz="2000" dirty="0" smtClean="0"/>
              <a:t>В чём состоит цель этого опыта?</a:t>
            </a:r>
            <a:endParaRPr lang="ru-RU" sz="2000" dirty="0"/>
          </a:p>
          <a:p>
            <a:pPr marL="0" indent="0">
              <a:buNone/>
            </a:pPr>
            <a:r>
              <a:rPr lang="en-GB" sz="2000" i="1" dirty="0" smtClean="0"/>
              <a:t>Выберите </a:t>
            </a:r>
            <a:r>
              <a:rPr lang="en-GB" sz="2000" i="1" dirty="0"/>
              <a:t>один </a:t>
            </a:r>
            <a:r>
              <a:rPr lang="en-GB" sz="2000" i="1" dirty="0" smtClean="0"/>
              <a:t>ответ</a:t>
            </a:r>
            <a:r>
              <a:rPr lang="ru-RU" sz="2000" i="1" dirty="0"/>
              <a:t>: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 smtClean="0"/>
              <a:t>Показать, что хлорофилл, содержащийся в листе, растворяется в спирте.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 smtClean="0"/>
              <a:t>Показать, что лист в кипятке сохраняет зелёную окраску.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 smtClean="0"/>
              <a:t>Показать, что в листьях на свету образуется крахмал.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 smtClean="0"/>
              <a:t>Показать, что под закреплённой бумажкой лист теряет хлорофилл.</a:t>
            </a:r>
            <a:endParaRPr lang="ru-RU" sz="2000" dirty="0"/>
          </a:p>
          <a:p>
            <a:pPr marL="0" indent="0">
              <a:buNone/>
            </a:pPr>
            <a:r>
              <a:rPr lang="en-GB" sz="2000" dirty="0"/>
              <a:t> </a:t>
            </a:r>
            <a:r>
              <a:rPr lang="ru-RU" sz="2000" b="1" i="1" dirty="0"/>
              <a:t>Задание </a:t>
            </a:r>
            <a:r>
              <a:rPr lang="ru-RU" sz="2000" b="1" i="1" dirty="0" smtClean="0"/>
              <a:t>3</a:t>
            </a:r>
            <a:endParaRPr lang="ru-RU" sz="2000" b="1" i="1" dirty="0"/>
          </a:p>
          <a:p>
            <a:pPr marL="0" indent="0">
              <a:buNone/>
            </a:pPr>
            <a:r>
              <a:rPr lang="ru-RU" sz="2000" dirty="0" smtClean="0"/>
              <a:t>Каким был бы результат опыта, если бы лист срезали сразу после 4 дней в тёмном шкафу и, так же обработав в воде и спирте, положили в раствор йода?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841" y="1205930"/>
            <a:ext cx="4320480" cy="57047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96409" y="6444511"/>
            <a:ext cx="4824536" cy="612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Чем питаются растения ?  4_4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497" y="1671693"/>
            <a:ext cx="4509502" cy="40707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i="1" dirty="0"/>
              <a:t>Задание </a:t>
            </a:r>
            <a:r>
              <a:rPr lang="ru-RU" sz="2000" b="1" i="1" dirty="0" smtClean="0"/>
              <a:t>4</a:t>
            </a:r>
            <a:endParaRPr lang="ru-RU" sz="2000" b="1" i="1" dirty="0"/>
          </a:p>
          <a:p>
            <a:pPr marL="0" indent="0">
              <a:buNone/>
            </a:pPr>
            <a:r>
              <a:rPr lang="ru-RU" sz="2000" dirty="0" smtClean="0"/>
              <a:t>Откуда попадает углерод в растение?</a:t>
            </a:r>
            <a:endParaRPr lang="ru-RU" sz="2000" dirty="0"/>
          </a:p>
          <a:p>
            <a:pPr marL="0" indent="0">
              <a:buNone/>
            </a:pPr>
            <a:r>
              <a:rPr lang="en-GB" sz="2000" i="1" dirty="0"/>
              <a:t>Выберите один ответ</a:t>
            </a:r>
            <a:r>
              <a:rPr lang="ru-RU" sz="2000" i="1" dirty="0"/>
              <a:t>: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 smtClean="0"/>
              <a:t>Из почвы.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 smtClean="0"/>
              <a:t>Из воды.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 smtClean="0"/>
              <a:t>Из воздуха.</a:t>
            </a:r>
            <a:endParaRPr lang="ru-RU" sz="2000" dirty="0"/>
          </a:p>
          <a:p>
            <a:pPr marL="457200" lvl="0" indent="-457200">
              <a:buFont typeface="+mj-lt"/>
              <a:buAutoNum type="alphaUcPeriod"/>
            </a:pPr>
            <a:r>
              <a:rPr lang="ru-RU" sz="2000" dirty="0" smtClean="0"/>
              <a:t>Из солнечного света.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94044" y="1671693"/>
            <a:ext cx="5247375" cy="2126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У учёных-химиков есть методы, с помощью которых они могут определить, из чего состоят растения. Оказалось, что на втором месте после воды в составе растений содержится больше всего углерода.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9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заданий и критерии оценивания, предложенные разработчиками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305" y="14809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«Мячи»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278" y="1926010"/>
            <a:ext cx="108189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 1</a:t>
            </a:r>
          </a:p>
          <a:p>
            <a:r>
              <a:rPr lang="ru-RU" b="1" i="1" dirty="0" smtClean="0"/>
              <a:t>Содержательная область и тип знания: </a:t>
            </a:r>
            <a:r>
              <a:rPr lang="ru-RU" dirty="0" smtClean="0"/>
              <a:t>физические системы, содержательное знание</a:t>
            </a:r>
          </a:p>
          <a:p>
            <a:r>
              <a:rPr lang="ru-RU" b="1" i="1" dirty="0" smtClean="0"/>
              <a:t>Контекст:</a:t>
            </a:r>
            <a:r>
              <a:rPr lang="ru-RU" dirty="0" smtClean="0"/>
              <a:t> глобальный</a:t>
            </a:r>
          </a:p>
          <a:p>
            <a:r>
              <a:rPr lang="ru-RU" b="1" i="1" dirty="0" smtClean="0"/>
              <a:t>Компетенция (согласно кодификатору): </a:t>
            </a:r>
            <a:r>
              <a:rPr lang="ru-RU" dirty="0"/>
              <a:t>Научное объяснение явлений (</a:t>
            </a:r>
            <a:r>
              <a:rPr lang="ru-RU" i="1" dirty="0"/>
              <a:t>1.2 Распознавать, использовать и создавать объяснительные модели и представления</a:t>
            </a:r>
            <a:r>
              <a:rPr lang="ru-RU" dirty="0"/>
              <a:t>)</a:t>
            </a:r>
          </a:p>
          <a:p>
            <a:r>
              <a:rPr lang="ru-RU" b="1" i="1" dirty="0" smtClean="0"/>
              <a:t>Уровень сложности:</a:t>
            </a:r>
            <a:r>
              <a:rPr lang="ru-RU" dirty="0" smtClean="0"/>
              <a:t> высокий</a:t>
            </a:r>
          </a:p>
          <a:p>
            <a:r>
              <a:rPr lang="ru-RU" b="1" i="1" dirty="0" smtClean="0"/>
              <a:t>Формат ответа: </a:t>
            </a:r>
            <a:r>
              <a:rPr lang="ru-RU" dirty="0" smtClean="0"/>
              <a:t>выбор одного верного ответа в выпадающем меню (Может/ Не может) и развёрнутый ответ (обоснование)</a:t>
            </a:r>
          </a:p>
          <a:p>
            <a:r>
              <a:rPr lang="ru-RU" b="1" i="1" dirty="0" smtClean="0"/>
              <a:t>Критерии оценивания: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26407"/>
              </p:ext>
            </p:extLst>
          </p:nvPr>
        </p:nvGraphicFramePr>
        <p:xfrm>
          <a:off x="1362455" y="4886807"/>
          <a:ext cx="905463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678"/>
                <a:gridCol w="1043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Вариант ответа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Выбрано </a:t>
                      </a:r>
                      <a:r>
                        <a:rPr lang="ru-RU" sz="1800" b="1" i="1" dirty="0" smtClean="0"/>
                        <a:t>«Не может» </a:t>
                      </a:r>
                      <a:r>
                        <a:rPr lang="ru-RU" sz="1800" dirty="0" smtClean="0"/>
                        <a:t>и дано объяснение, в котором говорится, что часть механической</a:t>
                      </a:r>
                      <a:r>
                        <a:rPr lang="ru-RU" sz="1800" baseline="0" dirty="0" smtClean="0"/>
                        <a:t> (кинетической) энергии мяча теряется (преобразуется во внутреннюю) при ударе мяча об пол или при преодолении сопротивления воздуха.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Выбрано </a:t>
                      </a:r>
                      <a:r>
                        <a:rPr lang="ru-RU" sz="1800" b="1" i="1" dirty="0" smtClean="0"/>
                        <a:t>«Может» </a:t>
                      </a:r>
                      <a:r>
                        <a:rPr lang="ru-RU" sz="1800" dirty="0" smtClean="0"/>
                        <a:t>или выбрано </a:t>
                      </a:r>
                      <a:r>
                        <a:rPr lang="ru-RU" sz="1800" b="1" i="1" dirty="0" smtClean="0"/>
                        <a:t>«Не может» </a:t>
                      </a:r>
                      <a:r>
                        <a:rPr lang="ru-RU" sz="1800" dirty="0" smtClean="0"/>
                        <a:t>и объяснение не дано либо дано неверное объяснение.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98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заданий и критерии оценивания, предложенные разработчиками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305" y="14809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«Мячи»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278" y="1926010"/>
            <a:ext cx="108189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 2</a:t>
            </a:r>
          </a:p>
          <a:p>
            <a:r>
              <a:rPr lang="ru-RU" b="1" i="1" dirty="0" smtClean="0"/>
              <a:t>Содержательная область и тип знания: </a:t>
            </a:r>
            <a:r>
              <a:rPr lang="ru-RU" dirty="0" smtClean="0"/>
              <a:t>физические системы, процедурное знание</a:t>
            </a:r>
          </a:p>
          <a:p>
            <a:r>
              <a:rPr lang="ru-RU" b="1" i="1" dirty="0" smtClean="0"/>
              <a:t>Контекст:</a:t>
            </a:r>
            <a:r>
              <a:rPr lang="ru-RU" dirty="0" smtClean="0"/>
              <a:t> глобальный</a:t>
            </a:r>
          </a:p>
          <a:p>
            <a:r>
              <a:rPr lang="ru-RU" b="1" i="1" dirty="0" smtClean="0"/>
              <a:t>Компетенция (согласно кодификатору): </a:t>
            </a:r>
            <a:r>
              <a:rPr lang="ru-RU" dirty="0" smtClean="0"/>
              <a:t>Понимание </a:t>
            </a:r>
            <a:r>
              <a:rPr lang="ru-RU" dirty="0"/>
              <a:t>особенностей естественнонаучного исследования</a:t>
            </a:r>
            <a:r>
              <a:rPr lang="ru-RU" b="1" dirty="0"/>
              <a:t> </a:t>
            </a:r>
            <a:r>
              <a:rPr lang="ru-RU" dirty="0" smtClean="0"/>
              <a:t>(</a:t>
            </a:r>
            <a:r>
              <a:rPr lang="ru-RU" i="1" dirty="0" smtClean="0"/>
              <a:t>2.2 Предлагать </a:t>
            </a:r>
            <a:r>
              <a:rPr lang="ru-RU" i="1" dirty="0"/>
              <a:t>или оценивать способ научного исследования данного </a:t>
            </a:r>
            <a:r>
              <a:rPr lang="ru-RU" i="1" dirty="0" smtClean="0"/>
              <a:t>вопроса</a:t>
            </a:r>
            <a:r>
              <a:rPr lang="ru-RU" dirty="0" smtClean="0"/>
              <a:t>)</a:t>
            </a:r>
          </a:p>
          <a:p>
            <a:r>
              <a:rPr lang="ru-RU" b="1" i="1" dirty="0" smtClean="0"/>
              <a:t>Уровень сложности:</a:t>
            </a:r>
            <a:r>
              <a:rPr lang="ru-RU" dirty="0" smtClean="0"/>
              <a:t> средний</a:t>
            </a:r>
          </a:p>
          <a:p>
            <a:r>
              <a:rPr lang="ru-RU" b="1" i="1" dirty="0" smtClean="0"/>
              <a:t>Формат ответа: </a:t>
            </a:r>
            <a:r>
              <a:rPr lang="ru-RU" dirty="0" smtClean="0"/>
              <a:t>выбор нескольких ответов из списка (множественный выбор)</a:t>
            </a:r>
          </a:p>
          <a:p>
            <a:r>
              <a:rPr lang="ru-RU" b="1" i="1" dirty="0" smtClean="0"/>
              <a:t>Критерии оценивания: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83075"/>
              </p:ext>
            </p:extLst>
          </p:nvPr>
        </p:nvGraphicFramePr>
        <p:xfrm>
          <a:off x="1362455" y="4886807"/>
          <a:ext cx="9054638" cy="142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678"/>
                <a:gridCol w="1043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Вариант ответа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Выбрано (отмечено в таблице) : средняя скорость падения мяча, время падения мяча, высота отскока.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Другие ответы.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4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заданий и критерии оценивания, предложенные разработчиками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305" y="14809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«Мячи»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278" y="1926010"/>
            <a:ext cx="108189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 3</a:t>
            </a:r>
          </a:p>
          <a:p>
            <a:r>
              <a:rPr lang="ru-RU" b="1" i="1" dirty="0" smtClean="0"/>
              <a:t>Содержательная область и тип знания: </a:t>
            </a:r>
            <a:r>
              <a:rPr lang="ru-RU" dirty="0" smtClean="0"/>
              <a:t>физические системы, процедурное знание</a:t>
            </a:r>
          </a:p>
          <a:p>
            <a:r>
              <a:rPr lang="ru-RU" b="1" i="1" dirty="0" smtClean="0"/>
              <a:t>Контекст:</a:t>
            </a:r>
            <a:r>
              <a:rPr lang="ru-RU" dirty="0" smtClean="0"/>
              <a:t> личный</a:t>
            </a:r>
          </a:p>
          <a:p>
            <a:r>
              <a:rPr lang="ru-RU" b="1" i="1" dirty="0" smtClean="0"/>
              <a:t>Компетенция (согласно кодификатору): </a:t>
            </a:r>
            <a:r>
              <a:rPr lang="ru-RU" dirty="0" smtClean="0"/>
              <a:t>Интерпретация </a:t>
            </a:r>
            <a:r>
              <a:rPr lang="ru-RU" dirty="0"/>
              <a:t>данных и использование научных доказательств для получения выводов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3.1 </a:t>
            </a:r>
            <a:r>
              <a:rPr lang="ru-RU" i="1" dirty="0"/>
              <a:t>Анализировать, интерпретировать данные и делать соответствующие </a:t>
            </a:r>
            <a:r>
              <a:rPr lang="ru-RU" i="1" dirty="0" smtClean="0"/>
              <a:t>выводы</a:t>
            </a:r>
            <a:r>
              <a:rPr lang="ru-RU" dirty="0" smtClean="0"/>
              <a:t>)</a:t>
            </a:r>
          </a:p>
          <a:p>
            <a:r>
              <a:rPr lang="ru-RU" b="1" i="1" dirty="0" smtClean="0"/>
              <a:t>Уровень сложности:</a:t>
            </a:r>
            <a:r>
              <a:rPr lang="ru-RU" dirty="0" smtClean="0"/>
              <a:t> средний</a:t>
            </a:r>
          </a:p>
          <a:p>
            <a:r>
              <a:rPr lang="ru-RU" b="1" i="1" dirty="0" smtClean="0"/>
              <a:t>Формат ответа: </a:t>
            </a:r>
            <a:r>
              <a:rPr lang="ru-RU" dirty="0" smtClean="0"/>
              <a:t>развёрнутый ответ</a:t>
            </a:r>
          </a:p>
          <a:p>
            <a:r>
              <a:rPr lang="ru-RU" b="1" i="1" dirty="0" smtClean="0"/>
              <a:t>Критерии оценивания: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44203"/>
              </p:ext>
            </p:extLst>
          </p:nvPr>
        </p:nvGraphicFramePr>
        <p:xfrm>
          <a:off x="1362455" y="4886807"/>
          <a:ext cx="9054638" cy="16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678"/>
                <a:gridCol w="1043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Вариант ответа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Делается вывод: чем больше давление, до которого накачен мяч, тем выше отскок (или большее отношение высоты отскока к высоте, с которой падает мяч).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Не говорится о зависимости высоты отскока и давлении в мяче.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53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заданий и критерии оценивания, предложенные разработчиками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305" y="14809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«Мячи»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278" y="1926010"/>
            <a:ext cx="1081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 4</a:t>
            </a:r>
          </a:p>
          <a:p>
            <a:r>
              <a:rPr lang="ru-RU" b="1" i="1" dirty="0" smtClean="0"/>
              <a:t>Содержательная область и тип знания: </a:t>
            </a:r>
            <a:r>
              <a:rPr lang="ru-RU" dirty="0" smtClean="0"/>
              <a:t>физические системы, содержательное знание</a:t>
            </a:r>
          </a:p>
          <a:p>
            <a:r>
              <a:rPr lang="ru-RU" b="1" i="1" dirty="0" smtClean="0"/>
              <a:t>Контекст:</a:t>
            </a:r>
            <a:r>
              <a:rPr lang="ru-RU" dirty="0" smtClean="0"/>
              <a:t> глобальный</a:t>
            </a:r>
          </a:p>
          <a:p>
            <a:r>
              <a:rPr lang="ru-RU" b="1" i="1" dirty="0" smtClean="0"/>
              <a:t>Компетенция (согласно кодификатору): </a:t>
            </a:r>
            <a:r>
              <a:rPr lang="ru-RU" dirty="0" smtClean="0"/>
              <a:t>Понимание </a:t>
            </a:r>
            <a:r>
              <a:rPr lang="ru-RU" dirty="0"/>
              <a:t>особенностей естественнонаучного исследования</a:t>
            </a:r>
            <a:r>
              <a:rPr lang="ru-RU" b="1" dirty="0"/>
              <a:t> </a:t>
            </a:r>
            <a:r>
              <a:rPr lang="ru-RU" dirty="0" smtClean="0"/>
              <a:t>(</a:t>
            </a:r>
            <a:r>
              <a:rPr lang="ru-RU" i="1" dirty="0" smtClean="0"/>
              <a:t>2.1 </a:t>
            </a:r>
            <a:r>
              <a:rPr lang="ru-RU" i="1" dirty="0"/>
              <a:t>Распознавать и формулировать цель данного </a:t>
            </a:r>
            <a:r>
              <a:rPr lang="ru-RU" i="1" dirty="0" smtClean="0"/>
              <a:t>исследования</a:t>
            </a:r>
            <a:r>
              <a:rPr lang="ru-RU" dirty="0" smtClean="0"/>
              <a:t>)</a:t>
            </a:r>
          </a:p>
          <a:p>
            <a:r>
              <a:rPr lang="ru-RU" b="1" i="1" dirty="0" smtClean="0"/>
              <a:t>Уровень сложности:</a:t>
            </a:r>
            <a:r>
              <a:rPr lang="ru-RU" dirty="0" smtClean="0"/>
              <a:t> низкий</a:t>
            </a:r>
          </a:p>
          <a:p>
            <a:r>
              <a:rPr lang="ru-RU" b="1" i="1" dirty="0" smtClean="0"/>
              <a:t>Формат ответа: </a:t>
            </a:r>
            <a:r>
              <a:rPr lang="ru-RU" dirty="0" smtClean="0"/>
              <a:t>выбор одного правильного ответа (одиночный выбор выбор)</a:t>
            </a:r>
          </a:p>
          <a:p>
            <a:r>
              <a:rPr lang="ru-RU" b="1" i="1" dirty="0" smtClean="0"/>
              <a:t>Критерии оценивания: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94544"/>
              </p:ext>
            </p:extLst>
          </p:nvPr>
        </p:nvGraphicFramePr>
        <p:xfrm>
          <a:off x="1362455" y="4886807"/>
          <a:ext cx="9054638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678"/>
                <a:gridCol w="1043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Вариант ответа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Выбрано : В. Жёсткость мяча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Другие ответы.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8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Концептуальные рамки для разработки измерительных материалов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15889" y="2286050"/>
            <a:ext cx="9361577" cy="4203298"/>
            <a:chOff x="1261260" y="2314108"/>
            <a:chExt cx="9361577" cy="4203298"/>
          </a:xfrm>
        </p:grpSpPr>
        <p:sp>
          <p:nvSpPr>
            <p:cNvPr id="8" name="AutoShape 11">
              <a:extLst>
                <a:ext uri="{FF2B5EF4-FFF2-40B4-BE49-F238E27FC236}">
                  <a16:creationId xmlns="" xmlns:a16="http://schemas.microsoft.com/office/drawing/2014/main" id="{293C8813-FCC4-47DD-9EB9-2721F456E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260" y="4543170"/>
              <a:ext cx="2448237" cy="1059633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Уровень сложности</a:t>
              </a:r>
              <a:endPara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="" xmlns:a16="http://schemas.microsoft.com/office/drawing/2014/main" id="{2035B760-0F91-48A5-B3D3-BCA6092C6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917" y="3615643"/>
              <a:ext cx="2109411" cy="9990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Реальная ситуация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3">
              <a:extLst>
                <a:ext uri="{FF2B5EF4-FFF2-40B4-BE49-F238E27FC236}">
                  <a16:creationId xmlns="" xmlns:a16="http://schemas.microsoft.com/office/drawing/2014/main" id="{34D68609-14D1-4AFB-ADC2-03A4CFFDD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905" y="2652041"/>
              <a:ext cx="2751932" cy="1177231"/>
            </a:xfrm>
            <a:prstGeom prst="flowChartMultidocumen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Содержательная область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4">
              <a:extLst>
                <a:ext uri="{FF2B5EF4-FFF2-40B4-BE49-F238E27FC236}">
                  <a16:creationId xmlns="" xmlns:a16="http://schemas.microsoft.com/office/drawing/2014/main" id="{63E0368C-D8F5-4A27-97F2-F5A5D3BA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347" y="4614658"/>
              <a:ext cx="2461796" cy="1062560"/>
            </a:xfrm>
            <a:prstGeom prst="flowChartPunchedTap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Контекст</a:t>
              </a:r>
              <a:endPara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5">
              <a:extLst>
                <a:ext uri="{FF2B5EF4-FFF2-40B4-BE49-F238E27FC236}">
                  <a16:creationId xmlns="" xmlns:a16="http://schemas.microsoft.com/office/drawing/2014/main" id="{006C284E-5B83-4273-AD4C-23696796B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314" y="2314108"/>
              <a:ext cx="2319948" cy="1598707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Оцениваемые компетенции </a:t>
              </a:r>
              <a:endPara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6">
              <a:extLst>
                <a:ext uri="{FF2B5EF4-FFF2-40B4-BE49-F238E27FC236}">
                  <a16:creationId xmlns="" xmlns:a16="http://schemas.microsoft.com/office/drawing/2014/main" id="{D2787B1D-BA97-4E35-8BF8-083DBF8A09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72548">
              <a:off x="3853859" y="4552001"/>
              <a:ext cx="974725" cy="452438"/>
            </a:xfrm>
            <a:prstGeom prst="rightArrow">
              <a:avLst>
                <a:gd name="adj1" fmla="val 41667"/>
                <a:gd name="adj2" fmla="val 53860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7">
              <a:extLst>
                <a:ext uri="{FF2B5EF4-FFF2-40B4-BE49-F238E27FC236}">
                  <a16:creationId xmlns="" xmlns:a16="http://schemas.microsoft.com/office/drawing/2014/main" id="{68A127A5-AAA0-4783-9DC5-49D1C7C44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0269">
              <a:off x="3802612" y="3607825"/>
              <a:ext cx="950913" cy="366713"/>
            </a:xfrm>
            <a:prstGeom prst="rightArrow">
              <a:avLst>
                <a:gd name="adj1" fmla="val 50000"/>
                <a:gd name="adj2" fmla="val 6482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AutoShape 18">
              <a:extLst>
                <a:ext uri="{FF2B5EF4-FFF2-40B4-BE49-F238E27FC236}">
                  <a16:creationId xmlns="" xmlns:a16="http://schemas.microsoft.com/office/drawing/2014/main" id="{6FC0ADEE-EFEF-447C-A535-F9D3E49EC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29011">
              <a:off x="6694533" y="3538607"/>
              <a:ext cx="965754" cy="336068"/>
            </a:xfrm>
            <a:prstGeom prst="leftArrow">
              <a:avLst>
                <a:gd name="adj1" fmla="val 57300"/>
                <a:gd name="adj2" fmla="val 5474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Блок-схема: перфолента 17">
              <a:extLst>
                <a:ext uri="{FF2B5EF4-FFF2-40B4-BE49-F238E27FC236}">
                  <a16:creationId xmlns="" xmlns:a16="http://schemas.microsoft.com/office/drawing/2014/main" id="{2AEDBDCE-ECAF-4C4A-AB21-B85B52502DE5}"/>
                </a:ext>
              </a:extLst>
            </p:cNvPr>
            <p:cNvSpPr/>
            <p:nvPr/>
          </p:nvSpPr>
          <p:spPr>
            <a:xfrm>
              <a:off x="4214316" y="5454846"/>
              <a:ext cx="2963094" cy="1062560"/>
            </a:xfrm>
            <a:prstGeom prst="flowChartPunchedTape">
              <a:avLst/>
            </a:prstGeom>
            <a:solidFill>
              <a:srgbClr val="FAAC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</a:rPr>
                <a:t>Формат ответа</a:t>
              </a:r>
            </a:p>
          </p:txBody>
        </p:sp>
        <p:sp>
          <p:nvSpPr>
            <p:cNvPr id="19" name="AutoShape 19">
              <a:extLst>
                <a:ext uri="{FF2B5EF4-FFF2-40B4-BE49-F238E27FC236}">
                  <a16:creationId xmlns="" xmlns:a16="http://schemas.microsoft.com/office/drawing/2014/main" id="{467AF659-500A-411E-9B1F-441389367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70281" y="4892693"/>
              <a:ext cx="892175" cy="347663"/>
            </a:xfrm>
            <a:prstGeom prst="leftArrow">
              <a:avLst>
                <a:gd name="adj1" fmla="val 50000"/>
                <a:gd name="adj2" fmla="val 6415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AutoShape 19">
              <a:extLst>
                <a:ext uri="{FF2B5EF4-FFF2-40B4-BE49-F238E27FC236}">
                  <a16:creationId xmlns="" xmlns:a16="http://schemas.microsoft.com/office/drawing/2014/main" id="{DF152886-F38D-4859-AC5D-F3969F6C48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8210">
              <a:off x="6627538" y="4493468"/>
              <a:ext cx="857180" cy="371534"/>
            </a:xfrm>
            <a:prstGeom prst="leftArrow">
              <a:avLst>
                <a:gd name="adj1" fmla="val 50000"/>
                <a:gd name="adj2" fmla="val 6415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60891" y="1542648"/>
            <a:ext cx="42957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Структура заданий в формате </a:t>
            </a:r>
            <a:r>
              <a:rPr lang="en-US" b="1" dirty="0" smtClean="0"/>
              <a:t>PISA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648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заданий и критерии оценивания, предложенные разработчиками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2113" y="1406180"/>
            <a:ext cx="642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«Чем питаются растения ?»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278" y="1926010"/>
            <a:ext cx="108189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 1</a:t>
            </a:r>
          </a:p>
          <a:p>
            <a:r>
              <a:rPr lang="ru-RU" b="1" i="1" dirty="0" smtClean="0"/>
              <a:t>Содержательная область и тип знания: </a:t>
            </a:r>
            <a:r>
              <a:rPr lang="ru-RU" dirty="0" smtClean="0"/>
              <a:t>живые системы, содержательное знание</a:t>
            </a:r>
          </a:p>
          <a:p>
            <a:r>
              <a:rPr lang="ru-RU" b="1" i="1" dirty="0" smtClean="0"/>
              <a:t>Контекст:</a:t>
            </a:r>
            <a:r>
              <a:rPr lang="ru-RU" dirty="0" smtClean="0"/>
              <a:t> глобальный</a:t>
            </a:r>
          </a:p>
          <a:p>
            <a:r>
              <a:rPr lang="ru-RU" b="1" i="1" dirty="0" smtClean="0"/>
              <a:t>Компетенция (согласно кодификатору): </a:t>
            </a:r>
            <a:r>
              <a:rPr lang="ru-RU" dirty="0"/>
              <a:t>Интерпретация данных и использование научных доказательств для получения выводов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i="1" dirty="0"/>
              <a:t>3.1 Анализировать, интерпретировать данные и делать соответствующие выводы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b="1" i="1" dirty="0" smtClean="0"/>
              <a:t>Уровень сложности:</a:t>
            </a:r>
            <a:r>
              <a:rPr lang="ru-RU" dirty="0" smtClean="0"/>
              <a:t> средний</a:t>
            </a:r>
          </a:p>
          <a:p>
            <a:r>
              <a:rPr lang="ru-RU" b="1" i="1" dirty="0" smtClean="0"/>
              <a:t>Формат ответа: </a:t>
            </a:r>
            <a:r>
              <a:rPr lang="ru-RU" dirty="0" smtClean="0"/>
              <a:t>развёрнутый ответ</a:t>
            </a:r>
          </a:p>
          <a:p>
            <a:r>
              <a:rPr lang="ru-RU" b="1" i="1" dirty="0" smtClean="0"/>
              <a:t>Критерии оценивания: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9465"/>
              </p:ext>
            </p:extLst>
          </p:nvPr>
        </p:nvGraphicFramePr>
        <p:xfrm>
          <a:off x="1362455" y="4886807"/>
          <a:ext cx="9054638" cy="16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678"/>
                <a:gridCol w="1043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Вариант ответа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Говорится, что увеличение</a:t>
                      </a:r>
                      <a:r>
                        <a:rPr lang="ru-RU" sz="1800" baseline="0" dirty="0" smtClean="0"/>
                        <a:t> массы произошло за счёт воды и/или углерода (допускается: углекислого газа), который попадает в растение в результате фотосинтеза.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Не упоминается ни вода, ни углерод.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19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заданий и критерии оценивания, предложенные разработчиками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2113" y="1406180"/>
            <a:ext cx="642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«Чем питаются растения ?»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278" y="1926010"/>
            <a:ext cx="1081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 2</a:t>
            </a:r>
          </a:p>
          <a:p>
            <a:r>
              <a:rPr lang="ru-RU" b="1" i="1" dirty="0" smtClean="0"/>
              <a:t>Содержательная область и тип знания: </a:t>
            </a:r>
            <a:r>
              <a:rPr lang="ru-RU" dirty="0" smtClean="0"/>
              <a:t>живые системы, процедурное знание</a:t>
            </a:r>
          </a:p>
          <a:p>
            <a:r>
              <a:rPr lang="ru-RU" b="1" i="1" dirty="0" smtClean="0"/>
              <a:t>Контекст:</a:t>
            </a:r>
            <a:r>
              <a:rPr lang="ru-RU" dirty="0" smtClean="0"/>
              <a:t> глобальный</a:t>
            </a:r>
          </a:p>
          <a:p>
            <a:r>
              <a:rPr lang="ru-RU" b="1" i="1" dirty="0" smtClean="0"/>
              <a:t>Компетенция (согласно кодификатору): </a:t>
            </a:r>
            <a:r>
              <a:rPr lang="ru-RU" dirty="0"/>
              <a:t>Понимание особенностей естественнонаучного исследования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i="1" dirty="0"/>
              <a:t>2.1 Распознавать и формулировать цель данного исследования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i="1" dirty="0" smtClean="0"/>
              <a:t>Уровень сложности:</a:t>
            </a:r>
            <a:r>
              <a:rPr lang="ru-RU" dirty="0" smtClean="0"/>
              <a:t> средний</a:t>
            </a:r>
          </a:p>
          <a:p>
            <a:r>
              <a:rPr lang="ru-RU" b="1" i="1" dirty="0" smtClean="0"/>
              <a:t>Формат ответа: </a:t>
            </a:r>
            <a:r>
              <a:rPr lang="ru-RU" dirty="0"/>
              <a:t>выбор одного правильного ответа (одиночный выбор выбор) </a:t>
            </a:r>
            <a:endParaRPr lang="ru-RU" dirty="0" smtClean="0"/>
          </a:p>
          <a:p>
            <a:r>
              <a:rPr lang="ru-RU" b="1" i="1" dirty="0" smtClean="0"/>
              <a:t>Критерии оценивания: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50070"/>
              </p:ext>
            </p:extLst>
          </p:nvPr>
        </p:nvGraphicFramePr>
        <p:xfrm>
          <a:off x="1362455" y="4886807"/>
          <a:ext cx="9054638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678"/>
                <a:gridCol w="1043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Вариант ответа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Выбрано: С. Показать, что в листьях на свету образуется крахмал.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Другие ответы.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04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заданий и критерии оценивания, предложенные разработчиками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2113" y="1406180"/>
            <a:ext cx="642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«Чем питаются растения ?»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278" y="1926010"/>
            <a:ext cx="1081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 3</a:t>
            </a:r>
          </a:p>
          <a:p>
            <a:r>
              <a:rPr lang="ru-RU" b="1" i="1" dirty="0" smtClean="0"/>
              <a:t>Содержательная область и тип знания: </a:t>
            </a:r>
            <a:r>
              <a:rPr lang="ru-RU" dirty="0" smtClean="0"/>
              <a:t>живые системы, содержательное знание</a:t>
            </a:r>
          </a:p>
          <a:p>
            <a:r>
              <a:rPr lang="ru-RU" b="1" i="1" dirty="0" smtClean="0"/>
              <a:t>Контекст:</a:t>
            </a:r>
            <a:r>
              <a:rPr lang="ru-RU" dirty="0" smtClean="0"/>
              <a:t> глобальный</a:t>
            </a:r>
          </a:p>
          <a:p>
            <a:r>
              <a:rPr lang="ru-RU" b="1" i="1" dirty="0" smtClean="0"/>
              <a:t>Компетенция (согласно кодификатору): </a:t>
            </a:r>
            <a:r>
              <a:rPr lang="ru-RU" dirty="0"/>
              <a:t>Научное объяснение явлений (</a:t>
            </a:r>
            <a:r>
              <a:rPr lang="ru-RU" i="1" dirty="0" smtClean="0"/>
              <a:t>1.3 </a:t>
            </a:r>
            <a:r>
              <a:rPr lang="ru-RU" i="1" dirty="0"/>
              <a:t>Делать и научно обосновывать прогнозы о протекании процесса или </a:t>
            </a:r>
            <a:r>
              <a:rPr lang="ru-RU" i="1" dirty="0" smtClean="0"/>
              <a:t>явления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i="1" dirty="0" smtClean="0"/>
              <a:t>Уровень сложности:</a:t>
            </a:r>
            <a:r>
              <a:rPr lang="ru-RU" dirty="0" smtClean="0"/>
              <a:t> высокий</a:t>
            </a:r>
          </a:p>
          <a:p>
            <a:r>
              <a:rPr lang="ru-RU" b="1" i="1" dirty="0" smtClean="0"/>
              <a:t>Формат ответа: </a:t>
            </a:r>
            <a:r>
              <a:rPr lang="ru-RU" dirty="0" smtClean="0"/>
              <a:t>развёрнутый ответ</a:t>
            </a:r>
          </a:p>
          <a:p>
            <a:r>
              <a:rPr lang="ru-RU" b="1" i="1" dirty="0" smtClean="0"/>
              <a:t>Критерии оценивания: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62128"/>
              </p:ext>
            </p:extLst>
          </p:nvPr>
        </p:nvGraphicFramePr>
        <p:xfrm>
          <a:off x="1403921" y="4518298"/>
          <a:ext cx="9054638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678"/>
                <a:gridCol w="1043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Вариант ответа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Говорится, что весь лист был бы жёлтым (или того же цвета, как под бумажной полоской),</a:t>
                      </a:r>
                      <a:r>
                        <a:rPr lang="ru-RU" sz="1800" baseline="0" dirty="0" smtClean="0"/>
                        <a:t> потому что крахмал за 4 дня ушёл из листа на питание растения, а новый не успел образоваться.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Говорится, что лист в йоде был бы жёлтым (предполагается цветная иллюстрация опыта в задании), но не объясняется почему.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Не говорится о том, каким бы стал лист в растворе йода или говорится неправильно.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86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заданий и критерии оценивания, предложенные разработчиками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2113" y="1406180"/>
            <a:ext cx="642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«Чем питаются растения ?»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278" y="1926010"/>
            <a:ext cx="1081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 4</a:t>
            </a:r>
          </a:p>
          <a:p>
            <a:r>
              <a:rPr lang="ru-RU" b="1" i="1" dirty="0" smtClean="0"/>
              <a:t>Содержательная область и тип знания: </a:t>
            </a:r>
            <a:r>
              <a:rPr lang="ru-RU" dirty="0" smtClean="0"/>
              <a:t>живые системы, содержательное знание</a:t>
            </a:r>
          </a:p>
          <a:p>
            <a:r>
              <a:rPr lang="ru-RU" b="1" i="1" dirty="0" smtClean="0"/>
              <a:t>Контекст:</a:t>
            </a:r>
            <a:r>
              <a:rPr lang="ru-RU" dirty="0" smtClean="0"/>
              <a:t> глобальный</a:t>
            </a:r>
          </a:p>
          <a:p>
            <a:r>
              <a:rPr lang="ru-RU" b="1" i="1" dirty="0" smtClean="0"/>
              <a:t>Компетенция (согласно кодификатору): </a:t>
            </a:r>
            <a:r>
              <a:rPr lang="ru-RU" dirty="0"/>
              <a:t>Научное объяснение явлений (</a:t>
            </a:r>
            <a:r>
              <a:rPr lang="ru-RU" i="1" dirty="0" smtClean="0"/>
              <a:t>1.1 </a:t>
            </a:r>
            <a:r>
              <a:rPr lang="ru-RU" i="1" dirty="0"/>
              <a:t>Применять соответствующие естественнонаучные знания для объяснения явления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i="1" dirty="0" smtClean="0"/>
              <a:t>Уровень сложности:</a:t>
            </a:r>
            <a:r>
              <a:rPr lang="ru-RU" dirty="0" smtClean="0"/>
              <a:t> низкий</a:t>
            </a:r>
          </a:p>
          <a:p>
            <a:r>
              <a:rPr lang="ru-RU" b="1" i="1" dirty="0" smtClean="0"/>
              <a:t>Формат ответа: </a:t>
            </a:r>
            <a:r>
              <a:rPr lang="ru-RU" dirty="0"/>
              <a:t>выбор одного правильного ответа (одиночный выбор выбор) </a:t>
            </a:r>
            <a:endParaRPr lang="ru-RU" dirty="0" smtClean="0"/>
          </a:p>
          <a:p>
            <a:r>
              <a:rPr lang="ru-RU" b="1" i="1" dirty="0" smtClean="0"/>
              <a:t>Критерии оценивания: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72006"/>
              </p:ext>
            </p:extLst>
          </p:nvPr>
        </p:nvGraphicFramePr>
        <p:xfrm>
          <a:off x="1403921" y="4806330"/>
          <a:ext cx="9054638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678"/>
                <a:gridCol w="1043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Вариант ответа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Выбрано: С. Из воздуха</a:t>
                      </a:r>
                      <a:r>
                        <a:rPr lang="ru-RU" sz="1800" baseline="0" dirty="0" smtClean="0"/>
                        <a:t>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Другие ответы.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25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Комментарий к этому и другим заданиям в формате </a:t>
            </a:r>
            <a:r>
              <a:rPr lang="en-US" sz="3200" dirty="0" smtClean="0"/>
              <a:t>PISA</a:t>
            </a:r>
            <a:r>
              <a:rPr lang="ru-RU" sz="3200" dirty="0" smtClean="0"/>
              <a:t>: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В </a:t>
            </a:r>
            <a:r>
              <a:rPr lang="ru-RU" dirty="0"/>
              <a:t>соответствии с этой же моделью могут разрабатываться новые задания: как опирающиеся в основном на содержание какого-то одного предмета, так и межпредметные.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801" y="1998018"/>
            <a:ext cx="11245603" cy="2492984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r>
              <a:rPr lang="ru-RU" sz="3200" i="1" dirty="0" smtClean="0"/>
              <a:t>«Жизнь - как вождение велосипеда. Чтобы сохранить равновесие, ты должен двигаться.» </a:t>
            </a:r>
            <a:endParaRPr lang="ru-RU" sz="3200" i="1" dirty="0"/>
          </a:p>
          <a:p>
            <a:pPr marL="101965" indent="-101965" algn="r">
              <a:defRPr/>
            </a:pPr>
            <a:r>
              <a:rPr lang="ru-RU" sz="3200" i="1" dirty="0"/>
              <a:t>А. 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3857511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1187897" y="2419965"/>
            <a:ext cx="9289032" cy="2664296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057" y="531038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Старкова Елена Олеговна</a:t>
            </a:r>
          </a:p>
          <a:p>
            <a:r>
              <a:rPr lang="ru-RU" sz="2400" dirty="0" smtClean="0"/>
              <a:t>Методист отдела мониторинга и оценки качества КГАНОУ «Краевой центр образования»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21" y="300205"/>
            <a:ext cx="2019645" cy="21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88" y="0"/>
            <a:ext cx="38290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3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785" y="2254797"/>
            <a:ext cx="11521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Пример комплекса заданий на формирование естественнонаучной грамотности </a:t>
            </a:r>
          </a:p>
          <a:p>
            <a:pPr algn="ctr"/>
            <a:r>
              <a:rPr lang="ru-RU" sz="3200" b="1" dirty="0" smtClean="0"/>
              <a:t>для учащихся 7-х классов, </a:t>
            </a:r>
          </a:p>
          <a:p>
            <a:pPr algn="ctr"/>
            <a:r>
              <a:rPr lang="ru-RU" sz="3200" b="1" dirty="0" smtClean="0"/>
              <a:t>разработанного специалистами лаборатории естественнонаучного образования </a:t>
            </a:r>
            <a:r>
              <a:rPr lang="ru-RU" sz="3200" b="1" smtClean="0"/>
              <a:t>ИСРО </a:t>
            </a:r>
            <a:r>
              <a:rPr lang="ru-RU" sz="3200" b="1" smtClean="0"/>
              <a:t>РАО </a:t>
            </a:r>
            <a:r>
              <a:rPr lang="ru-RU" sz="3200" b="1" dirty="0" smtClean="0"/>
              <a:t>под руководством </a:t>
            </a:r>
            <a:r>
              <a:rPr lang="ru-RU" sz="3200" b="1" dirty="0" err="1" smtClean="0"/>
              <a:t>Пентина</a:t>
            </a:r>
            <a:r>
              <a:rPr lang="ru-RU" sz="3200" b="1" dirty="0" smtClean="0"/>
              <a:t> Александра Юрьевича, при участии Никишовой Елены Александровны,</a:t>
            </a:r>
          </a:p>
          <a:p>
            <a:pPr algn="ctr"/>
            <a:r>
              <a:rPr lang="ru-RU" sz="3200" b="1" dirty="0" smtClean="0"/>
              <a:t>в рамках инновационного проекта Министерства просвещения РФ «Мониторинг формирования и оценки функциональной грамотности» 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2700065" y="269826"/>
            <a:ext cx="5440911" cy="19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Уточнение концептуальных рамок: естественнонаучная грамотность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00" y="1998018"/>
            <a:ext cx="5557265" cy="40727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552" y="1998018"/>
            <a:ext cx="5889187" cy="40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1"/>
            <a:ext cx="10692765" cy="106191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Уточнение концептуальных рамок: естественнонаучная грамотность</a:t>
            </a:r>
            <a:endParaRPr lang="ru-RU" dirty="0"/>
          </a:p>
        </p:txBody>
      </p:sp>
      <p:pic>
        <p:nvPicPr>
          <p:cNvPr id="514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25" y="1133922"/>
            <a:ext cx="1087320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19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65" y="197818"/>
            <a:ext cx="10297144" cy="68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9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1187897" y="2419965"/>
            <a:ext cx="9289032" cy="2664296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Физические системы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«Мячи»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Мячи  1_4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Ребята собрались пойти поиграть в баскетбол. Илья принес мяч. Ваня подержал его в руках и сказал, что мяч надо подкачать. «Зачем? – спросил Илья. – У него </a:t>
            </a:r>
            <a:r>
              <a:rPr lang="ru-RU" sz="2000" dirty="0" smtClean="0"/>
              <a:t>и так </a:t>
            </a:r>
            <a:r>
              <a:rPr lang="ru-RU" sz="2000" dirty="0"/>
              <a:t>хороший отскок». Ваня сказал, что для мячей, которыми играют профессиональные игроки, существуют свои стандарты отскока. Например, если мяч свободно падает с высоты 180 см, то отскок от твердой поверхности у него должен быть не меньше 120 см и не больше 140 см.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Задание 1</a:t>
            </a:r>
          </a:p>
          <a:p>
            <a:pPr marL="0" indent="0">
              <a:buNone/>
            </a:pPr>
            <a:r>
              <a:rPr lang="ru-RU" sz="2000" dirty="0" smtClean="0"/>
              <a:t>Может </a:t>
            </a:r>
            <a:r>
              <a:rPr lang="ru-RU" sz="2000" dirty="0"/>
              <a:t>ли баскетбольный или футбольный мяч отскочить от твердой поверхности на такую же высоту, с какой он падает?</a:t>
            </a:r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Напишите </a:t>
            </a:r>
            <a:r>
              <a:rPr lang="ru-RU" sz="2000" i="1" dirty="0"/>
              <a:t>в ответе «</a:t>
            </a:r>
            <a:r>
              <a:rPr lang="ru-RU" sz="2000" b="1" i="1" dirty="0"/>
              <a:t>Может</a:t>
            </a:r>
            <a:r>
              <a:rPr lang="ru-RU" sz="2000" i="1" dirty="0"/>
              <a:t>» или «</a:t>
            </a:r>
            <a:r>
              <a:rPr lang="ru-RU" sz="2000" b="1" i="1" dirty="0"/>
              <a:t>Не может</a:t>
            </a:r>
            <a:r>
              <a:rPr lang="ru-RU" sz="2000" i="1" dirty="0"/>
              <a:t>» и объясните свое решение.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465" y="4374282"/>
            <a:ext cx="482453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Мячи  2_4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048" y="1671697"/>
            <a:ext cx="5445387" cy="50068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/>
              <a:t>Ваня предложил Илье, определить, соответствует ли этим стандартам тот мяч, который он принес. Ребята забыли про игру, а вместо этого провели исследование, схема которого показана на рисунке 1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этого исследования они использовали смартфон с видеокамерой, позволяющей вести замедленную съемку со скоростью 120 кадров в секунду, а на стене закрепили рулетку с ценой деления 1 см.  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497" y="1671697"/>
            <a:ext cx="4698313" cy="47281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i="1" dirty="0" smtClean="0"/>
              <a:t>Задание 2</a:t>
            </a:r>
          </a:p>
          <a:p>
            <a:pPr marL="0" indent="0">
              <a:buNone/>
            </a:pPr>
            <a:r>
              <a:rPr lang="ru-RU" sz="2400" dirty="0" smtClean="0"/>
              <a:t>Можно </a:t>
            </a:r>
            <a:r>
              <a:rPr lang="ru-RU" sz="2400" dirty="0"/>
              <a:t>ли в таком исследовании определить следующие характеристики?</a:t>
            </a:r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r>
              <a:rPr lang="ru-RU" sz="2400" i="1" dirty="0" smtClean="0"/>
              <a:t>Отметьте </a:t>
            </a:r>
            <a:r>
              <a:rPr lang="ru-RU" sz="2400" i="1" dirty="0"/>
              <a:t>в таблице ниже те характеристики, которые </a:t>
            </a:r>
            <a:r>
              <a:rPr lang="ru-RU" sz="2400" b="1" i="1" dirty="0"/>
              <a:t>можно</a:t>
            </a:r>
            <a:r>
              <a:rPr lang="ru-RU" sz="2400" i="1" dirty="0"/>
              <a:t> определить в этом исследовании.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 descr="F:\ФЕД АПРОБАЦИЯ\Естествознание\мяч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28353" r="19464" b="22675"/>
          <a:stretch/>
        </p:blipFill>
        <p:spPr bwMode="auto">
          <a:xfrm>
            <a:off x="618189" y="2950418"/>
            <a:ext cx="5322238" cy="2170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41892"/>
              </p:ext>
            </p:extLst>
          </p:nvPr>
        </p:nvGraphicFramePr>
        <p:xfrm>
          <a:off x="6588498" y="4244426"/>
          <a:ext cx="4698312" cy="1469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5612"/>
                <a:gridCol w="1232700"/>
              </a:tblGrid>
              <a:tr h="345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Средняя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скорость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падения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мяча</a:t>
                      </a:r>
                      <a:endParaRPr lang="ru-RU" sz="11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падения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мяча</a:t>
                      </a:r>
                      <a:endParaRPr lang="ru-RU" sz="11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Давление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воздуха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внутри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мяча</a:t>
                      </a:r>
                      <a:endParaRPr lang="ru-RU" sz="11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Высота</a:t>
                      </a:r>
                      <a:r>
                        <a:rPr lang="en-GB" sz="14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отскока</a:t>
                      </a:r>
                      <a:endParaRPr lang="ru-RU" sz="11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6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9213</TotalTime>
  <Words>1602</Words>
  <Application>Microsoft Office PowerPoint</Application>
  <PresentationFormat>Произвольный</PresentationFormat>
  <Paragraphs>243</Paragraphs>
  <Slides>26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HelveticaNeueLT Std Med</vt:lpstr>
      <vt:lpstr>Times New Roman</vt:lpstr>
      <vt:lpstr>Тема Office</vt:lpstr>
      <vt:lpstr>  Примеры открытых заданий по формированию и оценке естественнонаучной грамотности  </vt:lpstr>
      <vt:lpstr>Концептуальные рамки для разработки измерительных материалов</vt:lpstr>
      <vt:lpstr>Презентация PowerPoint</vt:lpstr>
      <vt:lpstr>Уточнение концептуальных рамок: естественнонаучная грамотность</vt:lpstr>
      <vt:lpstr>Уточнение концептуальных рамок: естественнонаучная грамотность</vt:lpstr>
      <vt:lpstr>Презентация PowerPoint</vt:lpstr>
      <vt:lpstr>Презентация PowerPoint</vt:lpstr>
      <vt:lpstr>Мячи  1_4</vt:lpstr>
      <vt:lpstr>Мячи  2_4 </vt:lpstr>
      <vt:lpstr>Мячи  3_4</vt:lpstr>
      <vt:lpstr>Мячи 4_4</vt:lpstr>
      <vt:lpstr>Презентация PowerPoint</vt:lpstr>
      <vt:lpstr>Чем питаются растения ?  1_4</vt:lpstr>
      <vt:lpstr>Чем питаются растения ?  2_4, 3_4</vt:lpstr>
      <vt:lpstr>Чем питаются растения ?  4_4</vt:lpstr>
      <vt:lpstr>Характеристика заданий и критерии оценивания, предложенные разработчиками</vt:lpstr>
      <vt:lpstr>Характеристика заданий и критерии оценивания, предложенные разработчиками</vt:lpstr>
      <vt:lpstr>Характеристика заданий и критерии оценивания, предложенные разработчиками</vt:lpstr>
      <vt:lpstr>Характеристика заданий и критерии оценивания, предложенные разработчиками</vt:lpstr>
      <vt:lpstr>Характеристика заданий и критерии оценивания, предложенные разработчиками</vt:lpstr>
      <vt:lpstr>Характеристика заданий и критерии оценивания, предложенные разработчиками</vt:lpstr>
      <vt:lpstr>Характеристика заданий и критерии оценивания, предложенные разработчиками</vt:lpstr>
      <vt:lpstr>Характеристика заданий и критерии оценивания, предложенные разработчиками</vt:lpstr>
      <vt:lpstr>Комментарий к этому и другим заданиям в формате PISA: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Светлана Владимировна Лосева</cp:lastModifiedBy>
  <cp:revision>334</cp:revision>
  <dcterms:created xsi:type="dcterms:W3CDTF">2016-12-10T16:25:45Z</dcterms:created>
  <dcterms:modified xsi:type="dcterms:W3CDTF">2019-08-22T02:47:18Z</dcterms:modified>
</cp:coreProperties>
</file>