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  <p:sldId id="264" r:id="rId10"/>
    <p:sldId id="266" r:id="rId11"/>
    <p:sldId id="265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89" d="100"/>
          <a:sy n="89" d="100"/>
        </p:scale>
        <p:origin x="2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708E-D723-4FF5-ADBC-791B585CDF0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D39C-B5D3-422B-8262-0A371CB90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485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708E-D723-4FF5-ADBC-791B585CDF0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D39C-B5D3-422B-8262-0A371CB90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934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708E-D723-4FF5-ADBC-791B585CDF0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D39C-B5D3-422B-8262-0A371CB9068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5571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708E-D723-4FF5-ADBC-791B585CDF0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D39C-B5D3-422B-8262-0A371CB90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457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708E-D723-4FF5-ADBC-791B585CDF0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D39C-B5D3-422B-8262-0A371CB9068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7017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708E-D723-4FF5-ADBC-791B585CDF0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D39C-B5D3-422B-8262-0A371CB90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987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708E-D723-4FF5-ADBC-791B585CDF0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D39C-B5D3-422B-8262-0A371CB90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809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708E-D723-4FF5-ADBC-791B585CDF0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D39C-B5D3-422B-8262-0A371CB90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865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708E-D723-4FF5-ADBC-791B585CDF0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D39C-B5D3-422B-8262-0A371CB90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981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708E-D723-4FF5-ADBC-791B585CDF0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D39C-B5D3-422B-8262-0A371CB90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27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708E-D723-4FF5-ADBC-791B585CDF0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D39C-B5D3-422B-8262-0A371CB90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12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708E-D723-4FF5-ADBC-791B585CDF0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D39C-B5D3-422B-8262-0A371CB90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111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708E-D723-4FF5-ADBC-791B585CDF0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D39C-B5D3-422B-8262-0A371CB90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878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708E-D723-4FF5-ADBC-791B585CDF0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D39C-B5D3-422B-8262-0A371CB90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23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708E-D723-4FF5-ADBC-791B585CDF0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D39C-B5D3-422B-8262-0A371CB90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445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708E-D723-4FF5-ADBC-791B585CDF0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D39C-B5D3-422B-8262-0A371CB90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916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D708E-D723-4FF5-ADBC-791B585CDF09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149D39C-B5D3-422B-8262-0A371CB90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479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everamal@rambler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tod.mob-edu.ru/" TargetMode="External"/><Relationship Id="rId2" Type="http://schemas.openxmlformats.org/officeDocument/2006/relationships/hyperlink" Target="https://cde-khv.kco27.ru/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tele.edu.27.ru/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8339" y="2011680"/>
            <a:ext cx="8445664" cy="2039156"/>
          </a:xfrm>
        </p:spPr>
        <p:txBody>
          <a:bodyPr/>
          <a:lstStyle/>
          <a:p>
            <a:r>
              <a:rPr lang="ru-RU" dirty="0" smtClean="0"/>
              <a:t>Создание пользователей в системе МЭО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647692" cy="2177845"/>
          </a:xfrm>
        </p:spPr>
        <p:txBody>
          <a:bodyPr>
            <a:normAutofit/>
          </a:bodyPr>
          <a:lstStyle/>
          <a:p>
            <a:r>
              <a:rPr lang="ru-RU" b="1" dirty="0" smtClean="0"/>
              <a:t>Инструкци</a:t>
            </a:r>
            <a:r>
              <a:rPr lang="ru-RU" b="1" dirty="0"/>
              <a:t>я</a:t>
            </a:r>
            <a:r>
              <a:rPr lang="ru-RU" b="1" dirty="0" smtClean="0"/>
              <a:t> для школьных администраторов</a:t>
            </a:r>
          </a:p>
          <a:p>
            <a:endParaRPr lang="ru-RU" b="1" dirty="0"/>
          </a:p>
          <a:p>
            <a:r>
              <a:rPr lang="ru-RU" dirty="0" smtClean="0"/>
              <a:t>Начальник отдела КГАНОУ КЦО: Новрузова Ю.А.</a:t>
            </a:r>
          </a:p>
          <a:p>
            <a:r>
              <a:rPr lang="ru-RU" dirty="0" smtClean="0"/>
              <a:t>Электронная почта: </a:t>
            </a:r>
            <a:r>
              <a:rPr lang="en-US" dirty="0" smtClean="0">
                <a:hlinkClick r:id="rId2"/>
              </a:rPr>
              <a:t>severamal@rambler.ru</a:t>
            </a:r>
            <a:endParaRPr lang="en-US" dirty="0" smtClean="0"/>
          </a:p>
          <a:p>
            <a:r>
              <a:rPr lang="ru-RU" dirty="0" smtClean="0"/>
              <a:t>Телефон:</a:t>
            </a:r>
            <a:r>
              <a:rPr lang="en-US" dirty="0" smtClean="0"/>
              <a:t> 8-914-161-37-04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6374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>
          <a:xfrm>
            <a:off x="150607" y="58275"/>
            <a:ext cx="9746428" cy="526427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/>
              <a:t>Добавление курса учителю:</a:t>
            </a:r>
            <a:endParaRPr lang="ru-RU" dirty="0"/>
          </a:p>
        </p:txBody>
      </p:sp>
      <p:sp>
        <p:nvSpPr>
          <p:cNvPr id="6" name="Текст 4"/>
          <p:cNvSpPr txBox="1">
            <a:spLocks/>
          </p:cNvSpPr>
          <p:nvPr/>
        </p:nvSpPr>
        <p:spPr>
          <a:xfrm>
            <a:off x="150607" y="677732"/>
            <a:ext cx="9208546" cy="618026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Учителя и ученики загружены, но в дополнительной информации у учителя есть еще классы и другие предметы. Например, у учителя были загружены курсы: история России и Обществознание, а в дополнительной информации у этого же учителя указан курс Обществознания в 8 А классе. </a:t>
            </a:r>
          </a:p>
          <a:p>
            <a:pPr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Добавим курс учителю: на вкладке «Сущности» находим «Добавление доступных курсов учителю».</a:t>
            </a:r>
          </a:p>
          <a:p>
            <a:pPr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В появившемся окне находим нужного учителя через систему Поиск и нажимаем напротив фамилии учителя на кнопку «Изменить». Откроется окно, в котором показаны уже доступные курсы учителя и есть возможность добавить курс.</a:t>
            </a:r>
          </a:p>
          <a:p>
            <a:pPr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Нажмите кнопку «Добавить курс», с помощью системы поиска, найдите нужный курс и Сохраните.</a:t>
            </a:r>
          </a:p>
          <a:p>
            <a:pPr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!ВАЖНО. Если курс не добавлен учителю, то вы не сможете привязать ребенка к учителю!</a:t>
            </a:r>
          </a:p>
          <a:p>
            <a:pPr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AutoNum type="arabicPeriod"/>
            </a:pPr>
            <a:endParaRPr lang="ru-RU" dirty="0" smtClean="0"/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9153" y="0"/>
            <a:ext cx="2652880" cy="3630257"/>
          </a:xfrm>
          <a:prstGeom prst="rect">
            <a:avLst/>
          </a:prstGeom>
        </p:spPr>
      </p:pic>
      <p:sp>
        <p:nvSpPr>
          <p:cNvPr id="7" name="Овал 6"/>
          <p:cNvSpPr/>
          <p:nvPr/>
        </p:nvSpPr>
        <p:spPr>
          <a:xfrm>
            <a:off x="9493993" y="3151991"/>
            <a:ext cx="2188812" cy="204395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1155680" y="58275"/>
            <a:ext cx="856354" cy="311972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810" y="3656702"/>
            <a:ext cx="6386871" cy="1711811"/>
          </a:xfrm>
          <a:prstGeom prst="rect">
            <a:avLst/>
          </a:prstGeom>
        </p:spPr>
      </p:pic>
      <p:sp>
        <p:nvSpPr>
          <p:cNvPr id="9" name="Овал 8"/>
          <p:cNvSpPr/>
          <p:nvPr/>
        </p:nvSpPr>
        <p:spPr>
          <a:xfrm>
            <a:off x="522810" y="4707372"/>
            <a:ext cx="856354" cy="311972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879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0545" y="1421515"/>
            <a:ext cx="7907754" cy="3396232"/>
          </a:xfrm>
          <a:prstGeom prst="rect">
            <a:avLst/>
          </a:prstGeom>
        </p:spPr>
      </p:pic>
      <p:sp>
        <p:nvSpPr>
          <p:cNvPr id="6" name="Текст 4"/>
          <p:cNvSpPr txBox="1">
            <a:spLocks/>
          </p:cNvSpPr>
          <p:nvPr/>
        </p:nvSpPr>
        <p:spPr>
          <a:xfrm>
            <a:off x="0" y="0"/>
            <a:ext cx="12192000" cy="615947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 3" charset="2"/>
              <a:buAutoNum type="arabicPeriod"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1. На вкладке «Сущности» выберите «Секции курсов».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2. В окне «Секции курсов» выберите: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Учебный год, регион, территорию,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школу и курс (учителя не выбираем!)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3. Ниже появится список, согласно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вашей выборке.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4. Нажимаем напротив выбранного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курса кнопку «Изменить».</a:t>
            </a: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                                                        С помощью панели «Поиск, введите фамилию учителя, когда система</a:t>
            </a:r>
          </a:p>
          <a:p>
            <a:pPr marL="457200" indent="-457200">
              <a:buFont typeface="Wingdings 3" charset="2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                                                   найдет нужного педагога, нажмите кнопку «Выбрать» и «Сохранить»</a:t>
            </a: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0" y="0"/>
            <a:ext cx="9746428" cy="526427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/>
              <a:t>Привязать учителя к ученику вручную: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23678"/>
            <a:ext cx="2440685" cy="1213986"/>
          </a:xfrm>
          <a:prstGeom prst="rect">
            <a:avLst/>
          </a:prstGeom>
        </p:spPr>
      </p:pic>
      <p:sp>
        <p:nvSpPr>
          <p:cNvPr id="11" name="Овал 10"/>
          <p:cNvSpPr/>
          <p:nvPr/>
        </p:nvSpPr>
        <p:spPr>
          <a:xfrm>
            <a:off x="5961662" y="1495195"/>
            <a:ext cx="1888422" cy="311972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723341" y="506109"/>
            <a:ext cx="762163" cy="311972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150545" y="2088015"/>
            <a:ext cx="6976952" cy="444132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150545" y="2761691"/>
            <a:ext cx="4186355" cy="357940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127497" y="4163208"/>
            <a:ext cx="791976" cy="494853"/>
          </a:xfrm>
          <a:prstGeom prst="rect">
            <a:avLst/>
          </a:prstGeom>
          <a:noFill/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146" y="3119631"/>
            <a:ext cx="3263943" cy="3627907"/>
          </a:xfrm>
          <a:prstGeom prst="rect">
            <a:avLst/>
          </a:prstGeom>
        </p:spPr>
      </p:pic>
      <p:sp>
        <p:nvSpPr>
          <p:cNvPr id="15" name="Овал 14"/>
          <p:cNvSpPr/>
          <p:nvPr/>
        </p:nvSpPr>
        <p:spPr>
          <a:xfrm>
            <a:off x="279699" y="5937412"/>
            <a:ext cx="2990626" cy="920587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44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421" y="0"/>
            <a:ext cx="10166373" cy="10972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Где можно взять материал (инструкции, руководства, материалы </a:t>
            </a:r>
            <a:r>
              <a:rPr lang="ru-RU" dirty="0" err="1" smtClean="0"/>
              <a:t>вебинара</a:t>
            </a:r>
            <a:r>
              <a:rPr lang="ru-RU" dirty="0" smtClean="0"/>
              <a:t>):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9303" y="1440002"/>
            <a:ext cx="7089686" cy="5218981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dirty="0" smtClean="0"/>
              <a:t>Скачать на вебинаре;</a:t>
            </a:r>
          </a:p>
          <a:p>
            <a:pPr marL="457200" indent="-457200">
              <a:buAutoNum type="arabicPeriod"/>
            </a:pPr>
            <a:r>
              <a:rPr lang="ru-RU" dirty="0" smtClean="0"/>
              <a:t>Скачать с сайта нашашкола27.рф</a:t>
            </a:r>
          </a:p>
          <a:p>
            <a:pPr marL="457200" indent="-457200">
              <a:buAutoNum type="arabicPeriod"/>
            </a:pPr>
            <a:r>
              <a:rPr lang="ru-RU" dirty="0" smtClean="0"/>
              <a:t>Перейти по ссылке </a:t>
            </a:r>
            <a:r>
              <a:rPr lang="en-US" dirty="0">
                <a:hlinkClick r:id="rId2"/>
              </a:rPr>
              <a:t>https://cde-khv.kco27.ru/</a:t>
            </a:r>
            <a:r>
              <a:rPr lang="ru-RU" dirty="0" smtClean="0"/>
              <a:t> сразу на сайт «Дистанционное обучение школьников Хабаровского края» на вкладку: «Методические материалы»</a:t>
            </a:r>
          </a:p>
          <a:p>
            <a:pPr marL="457200" indent="-457200">
              <a:buAutoNum type="arabicPeriod"/>
            </a:pPr>
            <a:endParaRPr lang="ru-RU" dirty="0"/>
          </a:p>
          <a:p>
            <a:r>
              <a:rPr lang="ru-RU" dirty="0" smtClean="0"/>
              <a:t>Методическую помощь по работе в МЭО можно получить и на сайте МЭО:</a:t>
            </a:r>
          </a:p>
          <a:p>
            <a:r>
              <a:rPr lang="en-US" dirty="0">
                <a:hlinkClick r:id="rId3"/>
              </a:rPr>
              <a:t>https://metod.mob-edu.ru/</a:t>
            </a:r>
            <a:endParaRPr lang="ru-RU" dirty="0" smtClean="0"/>
          </a:p>
          <a:p>
            <a:pPr marL="457200" indent="-457200">
              <a:buAutoNum type="arabicPeriod"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4691" y="885926"/>
            <a:ext cx="4687309" cy="272253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105981" y="2248349"/>
            <a:ext cx="791976" cy="903642"/>
          </a:xfrm>
          <a:prstGeom prst="rect">
            <a:avLst/>
          </a:prstGeom>
          <a:noFill/>
          <a:ln w="139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>
            <a:endCxn id="5" idx="1"/>
          </p:cNvCxnSpPr>
          <p:nvPr/>
        </p:nvCxnSpPr>
        <p:spPr>
          <a:xfrm>
            <a:off x="4797911" y="2119256"/>
            <a:ext cx="6308070" cy="5809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23101" y="4157104"/>
            <a:ext cx="4968899" cy="2372789"/>
          </a:xfrm>
          <a:prstGeom prst="rect">
            <a:avLst/>
          </a:prstGeom>
        </p:spPr>
      </p:pic>
      <p:cxnSp>
        <p:nvCxnSpPr>
          <p:cNvPr id="9" name="Прямая со стрелкой 8"/>
          <p:cNvCxnSpPr/>
          <p:nvPr/>
        </p:nvCxnSpPr>
        <p:spPr>
          <a:xfrm flipV="1">
            <a:off x="3659393" y="4287716"/>
            <a:ext cx="3709596" cy="79539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5251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2880" y="205093"/>
            <a:ext cx="8919001" cy="10535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необходимо, чтобы начать работу с базой МЭО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44046" y="1258644"/>
            <a:ext cx="8596668" cy="5142155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Получить ЛОГИН и ПАРОЛЬ для входа на сервер.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Подготовить электронную таблицу для пакетной загрузки пользователей: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Где брать курсы, которые можно прикрепить в МЭО: скачать на вебинаре или с сайта файл: Курсы_СААС…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184" y="2351126"/>
            <a:ext cx="6968714" cy="2869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030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0607" y="58275"/>
            <a:ext cx="9746428" cy="5264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Электронная таблица для пакетной загрузки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44046" y="591672"/>
            <a:ext cx="8596668" cy="580912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1. Подготовить список учителей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на вкладке «Учителя»:</a:t>
            </a:r>
          </a:p>
          <a:p>
            <a:pPr marL="457200" indent="-457200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2. Если учитель работает в нескольких классах, то учителей на вкладке «Учителя» не дублируем, а записываем  информацию по другим классам на вкладке «Дополнительная информация»</a:t>
            </a: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2823" y="447023"/>
            <a:ext cx="6778215" cy="279102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374" y="4156791"/>
            <a:ext cx="5759854" cy="257217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702353" y="4913120"/>
            <a:ext cx="53613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!!!Список курсов, которые есть в системе МЭО берем из файла: </a:t>
            </a:r>
            <a:r>
              <a:rPr lang="ru-RU" dirty="0">
                <a:solidFill>
                  <a:srgbClr val="FF0000"/>
                </a:solidFill>
              </a:rPr>
              <a:t>Курсы_СААС…</a:t>
            </a:r>
          </a:p>
        </p:txBody>
      </p:sp>
    </p:spTree>
    <p:extLst>
      <p:ext uri="{BB962C8B-B14F-4D97-AF65-F5344CB8AC3E}">
        <p14:creationId xmlns:p14="http://schemas.microsoft.com/office/powerpoint/2010/main" val="598834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0607" y="58275"/>
            <a:ext cx="9746428" cy="5264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Электронная таблица для пакетной загрузки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44046" y="591672"/>
            <a:ext cx="8596668" cy="580912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Подготовить список учеников со всеми курсами, которые они будут изучать в МЭО на вкладке «Ученики»:</a:t>
            </a:r>
          </a:p>
          <a:p>
            <a:pPr marL="457200" indent="-457200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2127" y="5730702"/>
            <a:ext cx="86858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!!!ВАЖНО! </a:t>
            </a:r>
            <a:r>
              <a:rPr lang="ru-RU" dirty="0" smtClean="0"/>
              <a:t>Количество детей не должно превышать выделенной квоте. Дети, загруженные больше квоты будут удалены в произвольном порядке со всеми курсами!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046" y="1372161"/>
            <a:ext cx="10325100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079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0607" y="58275"/>
            <a:ext cx="9746428" cy="5264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Активизация пользователей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44046" y="591672"/>
            <a:ext cx="8596668" cy="580912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По ссылке заходим на сервер</a:t>
            </a:r>
            <a:r>
              <a:rPr lang="ru-RU" smtClean="0">
                <a:solidFill>
                  <a:schemeClr val="tx1"/>
                </a:solidFill>
              </a:rPr>
              <a:t>: </a:t>
            </a:r>
            <a:r>
              <a:rPr lang="en-US" smtClean="0">
                <a:hlinkClick r:id="rId2"/>
              </a:rPr>
              <a:t>http</a:t>
            </a:r>
            <a:r>
              <a:rPr lang="en-US">
                <a:hlinkClick r:id="rId2"/>
              </a:rPr>
              <a:t>://</a:t>
            </a:r>
            <a:r>
              <a:rPr lang="en-US" smtClean="0">
                <a:hlinkClick r:id="rId2"/>
              </a:rPr>
              <a:t>tele.edu.27.ru</a:t>
            </a:r>
            <a:endParaRPr lang="en-US" smtClean="0"/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 smtClean="0">
                <a:solidFill>
                  <a:schemeClr val="tx1"/>
                </a:solidFill>
              </a:rPr>
              <a:t>появившемся диалоговом окне набираем свой Логин и ПАРОЛЬ:</a:t>
            </a:r>
          </a:p>
          <a:p>
            <a:pPr marL="457200" indent="-457200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Откроется приветствие административной панели:</a:t>
            </a: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7212" y="1367790"/>
            <a:ext cx="5317079" cy="277548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188" y="4413106"/>
            <a:ext cx="9269266" cy="2288908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>
            <a:off x="2753959" y="5002306"/>
            <a:ext cx="1888422" cy="6131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981140" y="1642565"/>
            <a:ext cx="2784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Вход в Личный кабинет:</a:t>
            </a:r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59445" y="2211185"/>
            <a:ext cx="4379251" cy="2888193"/>
          </a:xfrm>
          <a:prstGeom prst="rect">
            <a:avLst/>
          </a:prstGeom>
        </p:spPr>
      </p:pic>
      <p:cxnSp>
        <p:nvCxnSpPr>
          <p:cNvPr id="10" name="Прямая со стрелкой 9"/>
          <p:cNvCxnSpPr/>
          <p:nvPr/>
        </p:nvCxnSpPr>
        <p:spPr>
          <a:xfrm flipV="1">
            <a:off x="4507454" y="1943012"/>
            <a:ext cx="4686235" cy="31650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9897035" y="2721684"/>
            <a:ext cx="1721224" cy="150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0322331" y="3281082"/>
            <a:ext cx="1888422" cy="311972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087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>
          <a:xfrm>
            <a:off x="150607" y="58275"/>
            <a:ext cx="9746428" cy="526427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/>
              <a:t>Активизация пользователей (ученик):</a:t>
            </a:r>
            <a:endParaRPr lang="ru-RU" dirty="0"/>
          </a:p>
        </p:txBody>
      </p:sp>
      <p:sp>
        <p:nvSpPr>
          <p:cNvPr id="6" name="Текст 4"/>
          <p:cNvSpPr txBox="1">
            <a:spLocks/>
          </p:cNvSpPr>
          <p:nvPr/>
        </p:nvSpPr>
        <p:spPr>
          <a:xfrm>
            <a:off x="344045" y="591672"/>
            <a:ext cx="9316321" cy="58091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 3" charset="2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Для пакетной загрузки переходим на панели администрирования на вкладку «Администрирование» и выбираем «Импорт пользователей».</a:t>
            </a:r>
          </a:p>
          <a:p>
            <a:pPr marL="457200" indent="-457200">
              <a:buFont typeface="Wingdings 3" charset="2"/>
              <a:buAutoNum type="arabicPeriod"/>
            </a:pPr>
            <a:r>
              <a:rPr lang="ru-RU" dirty="0" smtClean="0"/>
              <a:t>Следуем по шагам Мастера (выбираем Регин, Территорию, Школы и учебный год). Из подготовленной электронной таблицы копируем всю информацию по </a:t>
            </a:r>
            <a:r>
              <a:rPr lang="ru-RU" b="1" dirty="0" smtClean="0">
                <a:solidFill>
                  <a:schemeClr val="tx1"/>
                </a:solidFill>
              </a:rPr>
              <a:t>Ученикам</a:t>
            </a:r>
            <a:r>
              <a:rPr lang="ru-RU" dirty="0" smtClean="0"/>
              <a:t> (от Столбца Фамилия до Предмета) и вставляем в окно «Вставьте данные из таблицы пользователей и нажимаем кнопку «Дальше», попадаем на ШАГ2.</a:t>
            </a:r>
          </a:p>
          <a:p>
            <a:pPr marL="457200" indent="-457200">
              <a:buFont typeface="Wingdings 3" charset="2"/>
              <a:buAutoNum type="arabicPeriod"/>
            </a:pPr>
            <a:endParaRPr lang="ru-RU" dirty="0" smtClean="0"/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5910" y="457480"/>
            <a:ext cx="2124075" cy="1209675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>
            <a:off x="9415910" y="1355183"/>
            <a:ext cx="1888422" cy="311972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235" y="2642313"/>
            <a:ext cx="8755940" cy="4019693"/>
          </a:xfrm>
          <a:prstGeom prst="rect">
            <a:avLst/>
          </a:prstGeom>
        </p:spPr>
      </p:pic>
      <p:sp>
        <p:nvSpPr>
          <p:cNvPr id="10" name="Овал 9"/>
          <p:cNvSpPr/>
          <p:nvPr/>
        </p:nvSpPr>
        <p:spPr>
          <a:xfrm>
            <a:off x="-172322" y="5271247"/>
            <a:ext cx="7917828" cy="1390759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3496235" y="2355925"/>
            <a:ext cx="32273" cy="36107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933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>
          <a:xfrm>
            <a:off x="150607" y="58275"/>
            <a:ext cx="9746428" cy="526427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mtClean="0"/>
              <a:t>Активизация пользователей</a:t>
            </a:r>
            <a:endParaRPr lang="ru-RU" dirty="0"/>
          </a:p>
        </p:txBody>
      </p:sp>
      <p:sp>
        <p:nvSpPr>
          <p:cNvPr id="6" name="Текст 4"/>
          <p:cNvSpPr txBox="1">
            <a:spLocks/>
          </p:cNvSpPr>
          <p:nvPr/>
        </p:nvSpPr>
        <p:spPr>
          <a:xfrm>
            <a:off x="344045" y="591672"/>
            <a:ext cx="9316321" cy="580912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 3" charset="2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На Шаге 2 показано сколько классов будет создано системой в соответствии с информацией из подготовленной таблицы, нажимаем Дальше</a:t>
            </a:r>
          </a:p>
          <a:p>
            <a:pPr marL="457200" indent="-457200">
              <a:buFont typeface="Wingdings 3" charset="2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Переходим на Шаг 3. Если все предметы введены в соответствии со списком, то система укажет, что такой курс есть. Если были допущены ошибки в названии курса или задан курс, которого нет в системе, то выйдет ошибка, что курса нет в системе. Необходимо вернуться к первому шагу или создать курсы вручную.</a:t>
            </a:r>
          </a:p>
          <a:p>
            <a:pPr marL="457200" indent="-457200">
              <a:buFont typeface="Wingdings 3" charset="2"/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На шаге 4 будет показана информация о пользователях, которые готовы к импорту. Нажимаем «Дальше»</a:t>
            </a:r>
          </a:p>
          <a:p>
            <a:pPr marL="457200" indent="-457200">
              <a:buFont typeface="Wingdings 3" charset="2"/>
              <a:buAutoNum type="arabicPeriod"/>
            </a:pPr>
            <a:endParaRPr lang="ru-RU" dirty="0" smtClean="0"/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442" y="2244001"/>
            <a:ext cx="8327315" cy="302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034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>
          <a:xfrm>
            <a:off x="150607" y="58275"/>
            <a:ext cx="9746428" cy="526427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mtClean="0"/>
              <a:t>Активизация пользователей</a:t>
            </a:r>
            <a:endParaRPr lang="ru-RU" dirty="0"/>
          </a:p>
        </p:txBody>
      </p:sp>
      <p:sp>
        <p:nvSpPr>
          <p:cNvPr id="6" name="Текст 4"/>
          <p:cNvSpPr txBox="1">
            <a:spLocks/>
          </p:cNvSpPr>
          <p:nvPr/>
        </p:nvSpPr>
        <p:spPr>
          <a:xfrm>
            <a:off x="344045" y="591672"/>
            <a:ext cx="9316321" cy="58091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 3" charset="2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На Шаге 5 показано сколько загружено пользователей и курсов </a:t>
            </a:r>
            <a:r>
              <a:rPr lang="ru-RU" dirty="0" smtClean="0">
                <a:solidFill>
                  <a:srgbClr val="FF0000"/>
                </a:solidFill>
              </a:rPr>
              <a:t>(!Проверьте, чтобы количество детей соответствовало квоте!).</a:t>
            </a:r>
          </a:p>
          <a:p>
            <a:pPr marL="457200" indent="-457200">
              <a:buFont typeface="Wingdings 3" charset="2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Ниже в таблице будут даны Логины и пароли загруженных пользователей. </a:t>
            </a:r>
            <a:r>
              <a:rPr lang="ru-RU" dirty="0" smtClean="0">
                <a:solidFill>
                  <a:srgbClr val="FF0000"/>
                </a:solidFill>
              </a:rPr>
              <a:t>!ВАЖНО. Скопируйте информацию сейчас, иначе придется искать каждого пользователя по отдельности и собирать их логины, меняя пароли (так как пароль Вы уже просмотреть не сможете, только изменить!)</a:t>
            </a: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/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731519" y="2465601"/>
            <a:ext cx="7401597" cy="4392399"/>
            <a:chOff x="731519" y="2465601"/>
            <a:chExt cx="7401597" cy="4392399"/>
          </a:xfrm>
        </p:grpSpPr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1519" y="2465601"/>
              <a:ext cx="7401597" cy="4392399"/>
            </a:xfrm>
            <a:prstGeom prst="rect">
              <a:avLst/>
            </a:prstGeom>
          </p:spPr>
        </p:pic>
        <p:sp>
          <p:nvSpPr>
            <p:cNvPr id="18" name="Прямоугольник 17"/>
            <p:cNvSpPr/>
            <p:nvPr/>
          </p:nvSpPr>
          <p:spPr>
            <a:xfrm>
              <a:off x="3560781" y="6035040"/>
              <a:ext cx="1667435" cy="2366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957431" y="6035040"/>
            <a:ext cx="484094" cy="236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413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>
          <a:xfrm>
            <a:off x="150607" y="58275"/>
            <a:ext cx="9746428" cy="526427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/>
              <a:t>Активизация пользователей (учитель):</a:t>
            </a:r>
            <a:endParaRPr lang="ru-RU" dirty="0"/>
          </a:p>
        </p:txBody>
      </p:sp>
      <p:sp>
        <p:nvSpPr>
          <p:cNvPr id="6" name="Текст 4"/>
          <p:cNvSpPr txBox="1">
            <a:spLocks/>
          </p:cNvSpPr>
          <p:nvPr/>
        </p:nvSpPr>
        <p:spPr>
          <a:xfrm>
            <a:off x="150607" y="677732"/>
            <a:ext cx="9886278" cy="618026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1. Загрузку Учителей осуществляем из подготовленного файла электронной таблицы из вкладки «Учителя», аналогично загрузки «Учеников». </a:t>
            </a:r>
            <a:r>
              <a:rPr lang="ru-RU" dirty="0">
                <a:solidFill>
                  <a:srgbClr val="FF0000"/>
                </a:solidFill>
              </a:rPr>
              <a:t>!ВАЖНО. </a:t>
            </a:r>
            <a:r>
              <a:rPr lang="ru-RU" dirty="0" smtClean="0">
                <a:solidFill>
                  <a:srgbClr val="FF0000"/>
                </a:solidFill>
              </a:rPr>
              <a:t>Не забудьте скопировать Логины и Пароли пользователей на последнем шаге!</a:t>
            </a: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>
              <a:solidFill>
                <a:srgbClr val="FF0000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>
              <a:solidFill>
                <a:srgbClr val="FF0000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2. Если учителя работают </a:t>
            </a:r>
            <a:r>
              <a:rPr lang="ru-RU" dirty="0" smtClean="0">
                <a:solidFill>
                  <a:srgbClr val="FF0000"/>
                </a:solidFill>
              </a:rPr>
              <a:t>в нескольких классах, </a:t>
            </a:r>
            <a:r>
              <a:rPr lang="ru-RU" dirty="0" smtClean="0">
                <a:solidFill>
                  <a:schemeClr val="tx1"/>
                </a:solidFill>
              </a:rPr>
              <a:t>то настройка осуществляется </a:t>
            </a:r>
            <a:r>
              <a:rPr lang="ru-RU" dirty="0" smtClean="0">
                <a:solidFill>
                  <a:srgbClr val="FF0000"/>
                </a:solidFill>
              </a:rPr>
              <a:t>вручную </a:t>
            </a:r>
            <a:r>
              <a:rPr lang="ru-RU" dirty="0" smtClean="0">
                <a:solidFill>
                  <a:schemeClr val="tx1"/>
                </a:solidFill>
              </a:rPr>
              <a:t>по информации указанной во вкладке «Дополнительная информация» – </a:t>
            </a:r>
            <a:r>
              <a:rPr lang="ru-RU" dirty="0" smtClean="0">
                <a:solidFill>
                  <a:srgbClr val="FF0000"/>
                </a:solidFill>
              </a:rPr>
              <a:t>ее копировать и загружать в Импорт пользователей не надо!</a:t>
            </a: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/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Wingdings 3" charset="2"/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446" y="1921551"/>
            <a:ext cx="6422025" cy="294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49385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194</TotalTime>
  <Words>752</Words>
  <Application>Microsoft Office PowerPoint</Application>
  <PresentationFormat>Широкоэкранный</PresentationFormat>
  <Paragraphs>160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Грань</vt:lpstr>
      <vt:lpstr>Создание пользователей в системе МЭО</vt:lpstr>
      <vt:lpstr>Что необходимо, чтобы начать работу с базой МЭО</vt:lpstr>
      <vt:lpstr>Электронная таблица для пакетной загрузки</vt:lpstr>
      <vt:lpstr>Электронная таблица для пакетной загрузки</vt:lpstr>
      <vt:lpstr>Активизация пользователей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Где можно взять материал (инструкции, руководства, материалы вебинара):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пользователей в системе МЭО</dc:title>
  <dc:creator>Новрузова Юлия Анатольевна</dc:creator>
  <cp:lastModifiedBy>Новрузова Юлия Анатольевна</cp:lastModifiedBy>
  <cp:revision>28</cp:revision>
  <dcterms:created xsi:type="dcterms:W3CDTF">2019-09-13T23:02:04Z</dcterms:created>
  <dcterms:modified xsi:type="dcterms:W3CDTF">2019-09-16T03:02:54Z</dcterms:modified>
</cp:coreProperties>
</file>