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handoutMasterIdLst>
    <p:handoutMasterId r:id="rId32"/>
  </p:handoutMasterIdLst>
  <p:sldIdLst>
    <p:sldId id="284" r:id="rId2"/>
    <p:sldId id="287" r:id="rId3"/>
    <p:sldId id="257" r:id="rId4"/>
    <p:sldId id="258" r:id="rId5"/>
    <p:sldId id="260" r:id="rId6"/>
    <p:sldId id="261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  <a:srgbClr val="FF6600"/>
    <a:srgbClr val="000099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487" autoAdjust="0"/>
    <p:restoredTop sz="94660"/>
  </p:normalViewPr>
  <p:slideViewPr>
    <p:cSldViewPr>
      <p:cViewPr varScale="1">
        <p:scale>
          <a:sx n="110" d="100"/>
          <a:sy n="110" d="100"/>
        </p:scale>
        <p:origin x="126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9CD8B04D-583F-41E8-A1E6-F2C5FCABC5A8}" type="datetimeFigureOut">
              <a:rPr lang="ru-RU" altLang="ru-RU"/>
              <a:pPr/>
              <a:t>15.02.2019</a:t>
            </a:fld>
            <a:endParaRPr lang="ru-RU" altLang="ru-RU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6D3B1819-CD41-4DA9-857B-8209CB3125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2977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DE1DBF47-EBA4-456D-85D6-4BBE4DC57E70}" type="datetimeFigureOut">
              <a:rPr lang="ru-RU" altLang="ru-RU"/>
              <a:pPr/>
              <a:t>15.02.2019</a:t>
            </a:fld>
            <a:endParaRPr lang="ru-RU" altLang="ru-RU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D8465E0C-B182-4D04-8BCA-40A72E7999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4080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5707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7348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2986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6596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8847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845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1744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7945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28689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28643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6721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99890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61290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03501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40942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29738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88085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79850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79732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89226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43101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0165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2036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4459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0719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2761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813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4058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7080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CB61C-1DAD-4130-834E-D05B37E236C3}" type="datetimeFigureOut">
              <a:rPr lang="ru-RU"/>
              <a:pPr>
                <a:defRPr/>
              </a:pPr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A89E7-433D-4042-8B60-05FAE6552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5939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A81E5-D0D7-4D4F-A50D-2D5D0DC1F393}" type="datetimeFigureOut">
              <a:rPr lang="ru-RU"/>
              <a:pPr>
                <a:defRPr/>
              </a:pPr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70E9-118D-48E9-B73A-49BE1B9BB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74461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D96FE-17E4-4E02-AEFA-D89B834F9431}" type="datetimeFigureOut">
              <a:rPr lang="ru-RU"/>
              <a:pPr>
                <a:defRPr/>
              </a:pPr>
              <a:t>15.02.2019</a:t>
            </a:fld>
            <a:endParaRPr lang="ru-RU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23BED-740B-42EC-BC88-FC40D75AF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80380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F3294-0633-4AEF-A2E6-1F8CEDC75FAB}" type="datetimeFigureOut">
              <a:rPr lang="ru-RU"/>
              <a:pPr>
                <a:defRPr/>
              </a:pPr>
              <a:t>15.02.2019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D6DA7-7A7B-48C0-84D1-5F79EB4A7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49772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D5ACC-E56A-4DB2-AAF3-CA807194197D}" type="datetimeFigureOut">
              <a:rPr lang="ru-RU"/>
              <a:pPr>
                <a:defRPr/>
              </a:pPr>
              <a:t>15.02.2019</a:t>
            </a:fld>
            <a:endParaRPr lang="ru-RU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E1C79-3A2B-4238-BD5A-0C86F6B79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97153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1BAEA-AD38-41D3-A1F5-E0278FA73999}" type="datetimeFigureOut">
              <a:rPr lang="ru-RU"/>
              <a:pPr>
                <a:defRPr/>
              </a:pPr>
              <a:t>15.02.2019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49DC4-A46E-4EDC-B99E-20F91B8A1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40560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AAAB0-C19C-4303-84C4-94DB8F1720C3}" type="datetimeFigureOut">
              <a:rPr lang="ru-RU"/>
              <a:pPr>
                <a:defRPr/>
              </a:pPr>
              <a:t>15.02.2019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3C02F-17FD-46EF-A960-3F24B5858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14747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1A15C-E3B2-4EE8-B152-D7EDFED8C42B}" type="datetimeFigureOut">
              <a:rPr lang="ru-RU"/>
              <a:pPr>
                <a:defRPr/>
              </a:pPr>
              <a:t>15.02.2019</a:t>
            </a:fld>
            <a:endParaRPr lang="ru-RU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9357C-3DA9-4C29-9919-7632641F1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12966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D4E99-42B6-4164-8C95-652C4BC2EC5B}" type="datetimeFigureOut">
              <a:rPr lang="ru-RU"/>
              <a:pPr>
                <a:defRPr/>
              </a:pPr>
              <a:t>15.02.2019</a:t>
            </a:fld>
            <a:endParaRPr lang="ru-RU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10ADA-2E52-475C-B2D6-37DD8BD5B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67104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C4B1B-3337-4E07-8242-200DF8E26A60}" type="datetimeFigureOut">
              <a:rPr lang="ru-RU"/>
              <a:pPr>
                <a:defRPr/>
              </a:pPr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07C21-5FAF-48F0-8FEE-037B998898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12948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alpha val="6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BA74035C-F10B-4684-872D-7C216BEA2404}" type="datetimeFigureOut">
              <a:rPr lang="ru-RU"/>
              <a:pPr>
                <a:defRPr/>
              </a:pPr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alpha val="6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7016A03-4EF1-481F-822F-3554F3193E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6" r:id="rId2"/>
    <p:sldLayoutId id="2147483691" r:id="rId3"/>
    <p:sldLayoutId id="2147483697" r:id="rId4"/>
    <p:sldLayoutId id="2147483692" r:id="rId5"/>
    <p:sldLayoutId id="2147483693" r:id="rId6"/>
    <p:sldLayoutId id="2147483698" r:id="rId7"/>
    <p:sldLayoutId id="2147483699" r:id="rId8"/>
    <p:sldLayoutId id="2147483694" r:id="rId9"/>
    <p:sldLayoutId id="2147483695" r:id="rId10"/>
  </p:sldLayoutIdLst>
  <p:transition spd="med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Impac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Impac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Impac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2" Type="http://schemas.openxmlformats.org/officeDocument/2006/relationships/notesSlide" Target="../notesSlides/notes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slide" Target="slide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22" name="WordArt 14"/>
          <p:cNvSpPr>
            <a:spLocks noChangeArrowheads="1" noChangeShapeType="1" noTextEdit="1"/>
          </p:cNvSpPr>
          <p:nvPr/>
        </p:nvSpPr>
        <p:spPr bwMode="auto">
          <a:xfrm>
            <a:off x="1835150" y="2565400"/>
            <a:ext cx="5472113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4D4D4D">
                      <a:alpha val="80000"/>
                    </a:srgbClr>
                  </a:outerShdw>
                </a:effectLst>
                <a:latin typeface="Impact"/>
              </a:rPr>
              <a:t>Интеллектуальное</a:t>
            </a:r>
          </a:p>
          <a:p>
            <a:pPr algn="ctr"/>
            <a:r>
              <a:rPr lang="ru-RU" sz="3600" kern="10" spc="72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4D4D4D">
                      <a:alpha val="80000"/>
                    </a:srgbClr>
                  </a:outerShdw>
                </a:effectLst>
                <a:latin typeface="Impact"/>
              </a:rPr>
              <a:t> состязание</a:t>
            </a:r>
          </a:p>
        </p:txBody>
      </p:sp>
      <p:pic>
        <p:nvPicPr>
          <p:cNvPr id="94224" name="Picture 16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8"/>
          <a:stretch>
            <a:fillRect/>
          </a:stretch>
        </p:blipFill>
        <p:spPr bwMode="auto">
          <a:xfrm>
            <a:off x="7236296" y="404664"/>
            <a:ext cx="1700038" cy="180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25" name="WordArt 17"/>
          <p:cNvSpPr>
            <a:spLocks noChangeArrowheads="1" noChangeShapeType="1" noTextEdit="1"/>
          </p:cNvSpPr>
          <p:nvPr/>
        </p:nvSpPr>
        <p:spPr bwMode="auto">
          <a:xfrm>
            <a:off x="2124075" y="1412875"/>
            <a:ext cx="475297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4D4D4D">
                      <a:alpha val="80000"/>
                    </a:srgbClr>
                  </a:outerShdw>
                </a:effectLst>
                <a:latin typeface="Impact"/>
              </a:rPr>
              <a:t>"Своя игра"</a:t>
            </a:r>
          </a:p>
        </p:txBody>
      </p:sp>
      <p:sp>
        <p:nvSpPr>
          <p:cNvPr id="94226" name="Rectangle 18"/>
          <p:cNvSpPr>
            <a:spLocks noChangeArrowheads="1"/>
          </p:cNvSpPr>
          <p:nvPr/>
        </p:nvSpPr>
        <p:spPr bwMode="auto">
          <a:xfrm>
            <a:off x="1763688" y="5229200"/>
            <a:ext cx="663575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480" bIns="0" anchor="ctr">
            <a:spAutoFit/>
          </a:bodyPr>
          <a:lstStyle/>
          <a:p>
            <a:pPr algn="ctr"/>
            <a:r>
              <a:rPr lang="ru-RU" altLang="ru-RU" sz="2400" b="1" dirty="0">
                <a:latin typeface="Times New Roman" pitchFamily="18" charset="0"/>
              </a:rPr>
              <a:t>«Кто уклоняется от игры, тот ее проигрывает</a:t>
            </a:r>
            <a:r>
              <a:rPr lang="ru-RU" altLang="ru-RU" dirty="0"/>
              <a:t>»</a:t>
            </a:r>
            <a:endParaRPr lang="ru-RU" altLang="ru-RU" b="1" dirty="0"/>
          </a:p>
          <a:p>
            <a:pPr algn="ctr"/>
            <a:r>
              <a:rPr lang="en-US" altLang="ru-RU" b="1" i="1" dirty="0">
                <a:latin typeface="Times New Roman" pitchFamily="18" charset="0"/>
              </a:rPr>
              <a:t>                                                                                                </a:t>
            </a:r>
            <a:r>
              <a:rPr lang="ru-RU" altLang="ru-RU" b="1" i="1" dirty="0">
                <a:latin typeface="Times New Roman" pitchFamily="18" charset="0"/>
              </a:rPr>
              <a:t>Ришелье</a:t>
            </a:r>
          </a:p>
          <a:p>
            <a:pPr algn="ctr" eaLnBrk="0" hangingPunct="0"/>
            <a:endParaRPr lang="ru-RU" altLang="ru-RU" b="1" i="1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4213" y="908050"/>
            <a:ext cx="7761287" cy="3097213"/>
          </a:xfrm>
        </p:spPr>
        <p:txBody>
          <a:bodyPr/>
          <a:lstStyle/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b="1" dirty="0" smtClean="0"/>
              <a:t>Какую семью называют </a:t>
            </a:r>
            <a:r>
              <a:rPr lang="ru-RU" sz="3600" b="1" dirty="0" err="1" smtClean="0"/>
              <a:t>трёхпоколенной</a:t>
            </a:r>
            <a:endParaRPr lang="ru-RU" sz="3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429000"/>
            <a:ext cx="6480720" cy="27860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 семье живут три поколения: дети, родители и родители родителей</a:t>
            </a: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675688" y="6237288"/>
            <a:ext cx="288925" cy="431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1510" name="Group 6"/>
          <p:cNvGrpSpPr>
            <a:grpSpLocks/>
          </p:cNvGrpSpPr>
          <p:nvPr/>
        </p:nvGrpSpPr>
        <p:grpSpPr bwMode="auto">
          <a:xfrm>
            <a:off x="2411413" y="0"/>
            <a:ext cx="6551612" cy="936625"/>
            <a:chOff x="1429" y="119"/>
            <a:chExt cx="4127" cy="590"/>
          </a:xfrm>
        </p:grpSpPr>
        <p:sp>
          <p:nvSpPr>
            <p:cNvPr id="21511" name="AutoShape 7"/>
            <p:cNvSpPr>
              <a:spLocks noChangeArrowheads="1"/>
            </p:cNvSpPr>
            <p:nvPr/>
          </p:nvSpPr>
          <p:spPr bwMode="auto">
            <a:xfrm>
              <a:off x="1429" y="119"/>
              <a:ext cx="4127" cy="590"/>
            </a:xfrm>
            <a:prstGeom prst="horizontalScroll">
              <a:avLst>
                <a:gd name="adj" fmla="val 25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SzPct val="60000"/>
                <a:buFont typeface="Wingdings" pitchFamily="2" charset="2"/>
                <a:buNone/>
              </a:pPr>
              <a:endParaRPr lang="ru-RU" alt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/>
              <a:endParaRPr lang="ru-RU" altLang="ru-RU">
                <a:solidFill>
                  <a:srgbClr val="000099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565" y="255"/>
              <a:ext cx="3900" cy="288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altLang="ru-RU" sz="2400" b="1" dirty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Семья - </a:t>
              </a:r>
              <a:r>
                <a:rPr lang="ru-RU" altLang="ru-RU" sz="24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20 б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6088" y="1052513"/>
            <a:ext cx="8229600" cy="4392711"/>
          </a:xfrm>
        </p:spPr>
        <p:txBody>
          <a:bodyPr>
            <a:normAutofit/>
          </a:bodyPr>
          <a:lstStyle/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i="1" dirty="0"/>
          </a:p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5400" b="1" dirty="0" smtClean="0"/>
              <a:t>Мать мужа</a:t>
            </a:r>
          </a:p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5400" b="1" dirty="0"/>
          </a:p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5400" b="1" dirty="0" smtClean="0"/>
              <a:t>свекровь</a:t>
            </a:r>
            <a:endParaRPr lang="ru-RU" sz="5400" b="1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675688" y="6237288"/>
            <a:ext cx="288925" cy="431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2533" name="Group 5"/>
          <p:cNvGrpSpPr>
            <a:grpSpLocks/>
          </p:cNvGrpSpPr>
          <p:nvPr/>
        </p:nvGrpSpPr>
        <p:grpSpPr bwMode="auto">
          <a:xfrm>
            <a:off x="2411413" y="0"/>
            <a:ext cx="6551612" cy="936625"/>
            <a:chOff x="1429" y="119"/>
            <a:chExt cx="4127" cy="590"/>
          </a:xfrm>
        </p:grpSpPr>
        <p:sp>
          <p:nvSpPr>
            <p:cNvPr id="22534" name="AutoShape 6"/>
            <p:cNvSpPr>
              <a:spLocks noChangeArrowheads="1"/>
            </p:cNvSpPr>
            <p:nvPr/>
          </p:nvSpPr>
          <p:spPr bwMode="auto">
            <a:xfrm>
              <a:off x="1429" y="119"/>
              <a:ext cx="4127" cy="590"/>
            </a:xfrm>
            <a:prstGeom prst="horizontalScroll">
              <a:avLst>
                <a:gd name="adj" fmla="val 25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SzPct val="60000"/>
                <a:buFont typeface="Wingdings" pitchFamily="2" charset="2"/>
                <a:buNone/>
              </a:pPr>
              <a:endParaRPr lang="ru-RU" alt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/>
              <a:endParaRPr lang="ru-RU" altLang="ru-RU">
                <a:solidFill>
                  <a:srgbClr val="000099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565" y="255"/>
              <a:ext cx="3900" cy="288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altLang="ru-RU" sz="2400" b="1" dirty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Семья  </a:t>
              </a:r>
              <a:r>
                <a:rPr lang="ru-RU" altLang="ru-RU" sz="24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- 30 б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288" y="685800"/>
            <a:ext cx="8280400" cy="3657600"/>
          </a:xfrm>
        </p:spPr>
        <p:txBody>
          <a:bodyPr/>
          <a:lstStyle/>
          <a:p>
            <a:pPr marL="18288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b="1" dirty="0" smtClean="0"/>
              <a:t>В каком законе записано право ребёнка общаться с обоими родителями и другими родственниками</a:t>
            </a:r>
            <a:endParaRPr lang="ru-RU" sz="3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913" y="5157788"/>
            <a:ext cx="7178675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Семейный кодекс</a:t>
            </a: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675688" y="6237288"/>
            <a:ext cx="288925" cy="431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3558" name="Group 6"/>
          <p:cNvGrpSpPr>
            <a:grpSpLocks/>
          </p:cNvGrpSpPr>
          <p:nvPr/>
        </p:nvGrpSpPr>
        <p:grpSpPr bwMode="auto">
          <a:xfrm>
            <a:off x="2411413" y="0"/>
            <a:ext cx="6551612" cy="936625"/>
            <a:chOff x="1429" y="119"/>
            <a:chExt cx="4127" cy="590"/>
          </a:xfrm>
        </p:grpSpPr>
        <p:sp>
          <p:nvSpPr>
            <p:cNvPr id="23559" name="AutoShape 7"/>
            <p:cNvSpPr>
              <a:spLocks noChangeArrowheads="1"/>
            </p:cNvSpPr>
            <p:nvPr/>
          </p:nvSpPr>
          <p:spPr bwMode="auto">
            <a:xfrm>
              <a:off x="1429" y="119"/>
              <a:ext cx="4127" cy="590"/>
            </a:xfrm>
            <a:prstGeom prst="horizontalScroll">
              <a:avLst>
                <a:gd name="adj" fmla="val 25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SzPct val="60000"/>
                <a:buFont typeface="Wingdings" pitchFamily="2" charset="2"/>
                <a:buNone/>
              </a:pPr>
              <a:endParaRPr lang="ru-RU" alt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/>
              <a:endParaRPr lang="ru-RU" altLang="ru-RU">
                <a:solidFill>
                  <a:srgbClr val="000099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565" y="255"/>
              <a:ext cx="3900" cy="291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altLang="ru-RU" sz="2400" b="1" dirty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семья- </a:t>
              </a:r>
              <a:r>
                <a:rPr lang="ru-RU" altLang="ru-RU" sz="24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40 б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9569" y="1124744"/>
            <a:ext cx="4535487" cy="3744416"/>
          </a:xfrm>
        </p:spPr>
        <p:txBody>
          <a:bodyPr>
            <a:normAutofit lnSpcReduction="10000"/>
          </a:bodyPr>
          <a:lstStyle/>
          <a:p>
            <a:pPr marL="18288" indent="0" fontAlgn="auto">
              <a:spcAft>
                <a:spcPts val="0"/>
              </a:spcAft>
              <a:buNone/>
              <a:defRPr/>
            </a:pPr>
            <a:r>
              <a:rPr lang="ru-RU" sz="3600" dirty="0"/>
              <a:t>В XVI веке на Руси был популярен свод житейских правил и наставлений: как содержать дом, как принимать гостей… Он назывался…</a:t>
            </a:r>
          </a:p>
          <a:p>
            <a:pPr marL="475488" indent="-457200"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ru-RU" dirty="0" smtClean="0"/>
          </a:p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40200" y="5943600"/>
            <a:ext cx="3744913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Домострой </a:t>
            </a:r>
            <a:endParaRPr lang="ru-RU" dirty="0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675688" y="6237288"/>
            <a:ext cx="288925" cy="431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4585" name="Group 9"/>
          <p:cNvGrpSpPr>
            <a:grpSpLocks/>
          </p:cNvGrpSpPr>
          <p:nvPr/>
        </p:nvGrpSpPr>
        <p:grpSpPr bwMode="auto">
          <a:xfrm>
            <a:off x="2411413" y="0"/>
            <a:ext cx="6551612" cy="936625"/>
            <a:chOff x="1429" y="119"/>
            <a:chExt cx="4127" cy="590"/>
          </a:xfrm>
        </p:grpSpPr>
        <p:sp>
          <p:nvSpPr>
            <p:cNvPr id="24586" name="AutoShape 10"/>
            <p:cNvSpPr>
              <a:spLocks noChangeArrowheads="1"/>
            </p:cNvSpPr>
            <p:nvPr/>
          </p:nvSpPr>
          <p:spPr bwMode="auto">
            <a:xfrm>
              <a:off x="1429" y="119"/>
              <a:ext cx="4127" cy="590"/>
            </a:xfrm>
            <a:prstGeom prst="horizontalScroll">
              <a:avLst>
                <a:gd name="adj" fmla="val 25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SzPct val="60000"/>
                <a:buFont typeface="Wingdings" pitchFamily="2" charset="2"/>
                <a:buNone/>
              </a:pPr>
              <a:endParaRPr lang="ru-RU" alt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/>
              <a:endParaRPr lang="ru-RU" altLang="ru-RU">
                <a:solidFill>
                  <a:srgbClr val="000099"/>
                </a:solidFill>
              </a:endParaRPr>
            </a:p>
          </p:txBody>
        </p:sp>
        <p:sp>
          <p:nvSpPr>
            <p:cNvPr id="4" name="Прямоугольник 4"/>
            <p:cNvSpPr/>
            <p:nvPr/>
          </p:nvSpPr>
          <p:spPr>
            <a:xfrm>
              <a:off x="1565" y="255"/>
              <a:ext cx="3900" cy="288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altLang="ru-RU" sz="2400" b="1" dirty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Семья  </a:t>
              </a:r>
              <a:r>
                <a:rPr lang="ru-RU" altLang="ru-RU" sz="24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- 50 б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ъект 1"/>
          <p:cNvSpPr>
            <a:spLocks noGrp="1"/>
          </p:cNvSpPr>
          <p:nvPr>
            <p:ph idx="1"/>
          </p:nvPr>
        </p:nvSpPr>
        <p:spPr bwMode="auto">
          <a:xfrm>
            <a:off x="755650" y="784225"/>
            <a:ext cx="7834313" cy="3657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17462" indent="0">
              <a:buNone/>
            </a:pPr>
            <a:r>
              <a:rPr lang="ru-RU" sz="4400" b="0" i="0" dirty="0" smtClean="0">
                <a:effectLst/>
                <a:latin typeface="PT Sans"/>
              </a:rPr>
              <a:t>Как называется школа, где дети учатся с 5 по 9 класс?</a:t>
            </a:r>
          </a:p>
          <a:p>
            <a:pPr marL="17462" indent="0">
              <a:buNone/>
            </a:pPr>
            <a:r>
              <a:rPr lang="ru-RU" sz="4400" dirty="0" smtClean="0"/>
              <a:t/>
            </a:r>
            <a:br>
              <a:rPr lang="ru-RU" sz="4400" dirty="0" smtClean="0"/>
            </a:br>
            <a:endParaRPr lang="ru-RU" altLang="ru-RU" sz="4400" b="1" dirty="0" smtClean="0">
              <a:effectLst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27313" y="3356992"/>
            <a:ext cx="5257800" cy="249929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8000" dirty="0" smtClean="0"/>
              <a:t>Основная школа </a:t>
            </a:r>
            <a:endParaRPr lang="ru-RU" sz="8000" dirty="0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675688" y="6237288"/>
            <a:ext cx="288925" cy="431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4572000" y="115888"/>
            <a:ext cx="4292600" cy="936625"/>
          </a:xfrm>
          <a:prstGeom prst="horizontalScroll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SzPct val="60000"/>
              <a:buFont typeface="Wingdings" pitchFamily="2" charset="2"/>
              <a:buNone/>
            </a:pPr>
            <a:endParaRPr lang="ru-RU" alt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ru-RU" altLang="ru-RU">
              <a:solidFill>
                <a:srgbClr val="000099"/>
              </a:solidFill>
            </a:endParaRPr>
          </a:p>
        </p:txBody>
      </p:sp>
      <p:sp>
        <p:nvSpPr>
          <p:cNvPr id="2" name="Прямоугольник 4"/>
          <p:cNvSpPr/>
          <p:nvPr/>
        </p:nvSpPr>
        <p:spPr>
          <a:xfrm>
            <a:off x="4716463" y="333375"/>
            <a:ext cx="4032250" cy="45720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Школа  </a:t>
            </a:r>
            <a:r>
              <a:rPr lang="ru-RU" alt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– 10 б.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4213" y="1412875"/>
            <a:ext cx="7545387" cy="3657600"/>
          </a:xfrm>
        </p:spPr>
        <p:txBody>
          <a:bodyPr>
            <a:normAutofit lnSpcReduction="10000"/>
          </a:bodyPr>
          <a:lstStyle/>
          <a:p>
            <a:pPr marL="18288" indent="0" fontAlgn="auto">
              <a:spcAft>
                <a:spcPts val="0"/>
              </a:spcAft>
              <a:buNone/>
              <a:defRPr/>
            </a:pPr>
            <a:r>
              <a:rPr lang="ru-RU" sz="4400" dirty="0" smtClean="0"/>
              <a:t>Ольга учится в университете. На какой ступени образования она находится</a:t>
            </a:r>
            <a:endParaRPr lang="en-US" sz="4400" dirty="0" smtClean="0"/>
          </a:p>
          <a:p>
            <a:pPr marL="18288" indent="0" fontAlgn="auto">
              <a:spcAft>
                <a:spcPts val="0"/>
              </a:spcAft>
              <a:buNone/>
              <a:defRPr/>
            </a:pPr>
            <a:endParaRPr lang="en-US" sz="4400" dirty="0"/>
          </a:p>
          <a:p>
            <a:pPr marL="18288" indent="0" fontAlgn="auto">
              <a:spcAft>
                <a:spcPts val="0"/>
              </a:spcAft>
              <a:buNone/>
              <a:defRPr/>
            </a:pPr>
            <a:r>
              <a:rPr lang="ru-RU" sz="5400" dirty="0" smtClean="0"/>
              <a:t>Высшее образование </a:t>
            </a:r>
            <a:endParaRPr lang="ru-RU" sz="5400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675688" y="6237288"/>
            <a:ext cx="288925" cy="431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4572000" y="115888"/>
            <a:ext cx="4292600" cy="936625"/>
          </a:xfrm>
          <a:prstGeom prst="horizontalScroll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SzPct val="60000"/>
              <a:buFont typeface="Wingdings" pitchFamily="2" charset="2"/>
              <a:buNone/>
            </a:pPr>
            <a:endParaRPr lang="ru-RU" alt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ru-RU" altLang="ru-RU">
              <a:solidFill>
                <a:srgbClr val="00009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463" y="333375"/>
            <a:ext cx="4032250" cy="45720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школа– </a:t>
            </a:r>
            <a:r>
              <a:rPr lang="ru-RU" alt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 б.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288" y="908050"/>
            <a:ext cx="6096000" cy="5257254"/>
          </a:xfrm>
        </p:spPr>
        <p:txBody>
          <a:bodyPr>
            <a:normAutofit/>
          </a:bodyPr>
          <a:lstStyle/>
          <a:p>
            <a:pPr marL="18288" indent="0" algn="ctr" fontAlgn="auto">
              <a:spcAft>
                <a:spcPts val="0"/>
              </a:spcAft>
              <a:buNone/>
              <a:defRPr/>
            </a:pPr>
            <a:r>
              <a:rPr lang="ru-RU" sz="3200" dirty="0">
                <a:effectLst/>
              </a:rPr>
              <a:t>Великий педагог-мыслитель В.А. Сухомлинский писал «Что самое главное было в моей жизни? Без раздумий отвечаю: любовь к …» К кому</a:t>
            </a:r>
            <a:r>
              <a:rPr lang="ru-RU" sz="3200" dirty="0" smtClean="0">
                <a:effectLst/>
              </a:rPr>
              <a:t>?</a:t>
            </a:r>
          </a:p>
          <a:p>
            <a:pPr marL="18288" indent="0" algn="ctr" fontAlgn="auto">
              <a:spcAft>
                <a:spcPts val="0"/>
              </a:spcAft>
              <a:buNone/>
              <a:defRPr/>
            </a:pPr>
            <a:endParaRPr lang="ru-RU" sz="3200" b="1" dirty="0">
              <a:effectLst/>
            </a:endParaRPr>
          </a:p>
          <a:p>
            <a:pPr marL="18288" indent="0" algn="ctr" fontAlgn="auto">
              <a:spcAft>
                <a:spcPts val="0"/>
              </a:spcAft>
              <a:buNone/>
              <a:defRPr/>
            </a:pPr>
            <a:endParaRPr lang="ru-RU" sz="3200" b="1" dirty="0" smtClean="0">
              <a:effectLst/>
            </a:endParaRPr>
          </a:p>
          <a:p>
            <a:pPr marL="18288" indent="0" algn="ctr" fontAlgn="auto">
              <a:spcAft>
                <a:spcPts val="0"/>
              </a:spcAft>
              <a:buNone/>
              <a:defRPr/>
            </a:pPr>
            <a:r>
              <a:rPr lang="ru-RU" sz="3200" b="1" dirty="0" smtClean="0"/>
              <a:t>К детям</a:t>
            </a:r>
            <a:endParaRPr lang="ru-RU" sz="3200" b="1" dirty="0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675688" y="6237288"/>
            <a:ext cx="288925" cy="431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4572000" y="115888"/>
            <a:ext cx="4292600" cy="936625"/>
          </a:xfrm>
          <a:prstGeom prst="horizontalScroll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SzPct val="60000"/>
              <a:buFont typeface="Wingdings" pitchFamily="2" charset="2"/>
              <a:buNone/>
            </a:pPr>
            <a:endParaRPr lang="ru-RU" alt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ru-RU" altLang="ru-RU">
              <a:solidFill>
                <a:srgbClr val="000099"/>
              </a:solidFill>
            </a:endParaRPr>
          </a:p>
        </p:txBody>
      </p:sp>
      <p:sp>
        <p:nvSpPr>
          <p:cNvPr id="3" name="Прямоугольник 4"/>
          <p:cNvSpPr/>
          <p:nvPr/>
        </p:nvSpPr>
        <p:spPr>
          <a:xfrm>
            <a:off x="4716463" y="333375"/>
            <a:ext cx="4032250" cy="45720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Школа  </a:t>
            </a:r>
            <a:r>
              <a:rPr lang="ru-RU" alt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– 30 б.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3542816"/>
            <a:ext cx="2495550" cy="1828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188" y="1052513"/>
            <a:ext cx="7618412" cy="42560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17463" indent="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200" b="1" dirty="0" smtClean="0">
                <a:effectLst>
                  <a:outerShdw blurRad="38100" dist="38100" dir="2700000" algn="tl">
                    <a:srgbClr val="242852"/>
                  </a:outerShdw>
                </a:effectLst>
              </a:rPr>
              <a:t>Продолжи вывод «Стать достойным человеком Л.С. Понтрягину помогли не только сила воли и старание, но и…………….</a:t>
            </a:r>
          </a:p>
          <a:p>
            <a:pPr marL="17463" indent="0">
              <a:lnSpc>
                <a:spcPct val="80000"/>
              </a:lnSpc>
              <a:buFont typeface="Wingdings" pitchFamily="2" charset="2"/>
              <a:buNone/>
            </a:pPr>
            <a:endParaRPr lang="ru-RU" altLang="ru-RU" sz="2200" b="1" dirty="0">
              <a:effectLst>
                <a:outerShdw blurRad="38100" dist="38100" dir="2700000" algn="tl">
                  <a:srgbClr val="242852"/>
                </a:outerShdw>
              </a:effectLst>
            </a:endParaRPr>
          </a:p>
          <a:p>
            <a:pPr marL="17463" indent="0">
              <a:lnSpc>
                <a:spcPct val="80000"/>
              </a:lnSpc>
              <a:buFont typeface="Wingdings" pitchFamily="2" charset="2"/>
              <a:buNone/>
            </a:pPr>
            <a:endParaRPr lang="ru-RU" altLang="ru-RU" sz="2200" b="1" dirty="0" smtClean="0">
              <a:effectLst>
                <a:outerShdw blurRad="38100" dist="38100" dir="2700000" algn="tl">
                  <a:srgbClr val="242852"/>
                </a:outerShdw>
              </a:effectLst>
            </a:endParaRPr>
          </a:p>
          <a:p>
            <a:pPr marL="17463" indent="0">
              <a:lnSpc>
                <a:spcPct val="80000"/>
              </a:lnSpc>
              <a:buFont typeface="Wingdings" pitchFamily="2" charset="2"/>
              <a:buNone/>
            </a:pPr>
            <a:endParaRPr lang="ru-RU" altLang="ru-RU" sz="2200" b="1" dirty="0">
              <a:effectLst>
                <a:outerShdw blurRad="38100" dist="38100" dir="2700000" algn="tl">
                  <a:srgbClr val="242852"/>
                </a:outerShdw>
              </a:effectLst>
            </a:endParaRPr>
          </a:p>
          <a:p>
            <a:pPr marL="17463" indent="0">
              <a:lnSpc>
                <a:spcPct val="80000"/>
              </a:lnSpc>
              <a:buFont typeface="Wingdings" pitchFamily="2" charset="2"/>
              <a:buNone/>
            </a:pPr>
            <a:endParaRPr lang="ru-RU" altLang="ru-RU" sz="2200" b="1" dirty="0" smtClean="0">
              <a:effectLst>
                <a:outerShdw blurRad="38100" dist="38100" dir="2700000" algn="tl">
                  <a:srgbClr val="242852"/>
                </a:outerShdw>
              </a:effectLst>
            </a:endParaRPr>
          </a:p>
          <a:p>
            <a:pPr marL="17463" indent="0">
              <a:lnSpc>
                <a:spcPct val="80000"/>
              </a:lnSpc>
              <a:buFont typeface="Wingdings" pitchFamily="2" charset="2"/>
              <a:buNone/>
            </a:pPr>
            <a:endParaRPr lang="ru-RU" altLang="ru-RU" sz="2200" b="1" dirty="0">
              <a:effectLst>
                <a:outerShdw blurRad="38100" dist="38100" dir="2700000" algn="tl">
                  <a:srgbClr val="242852"/>
                </a:outerShdw>
              </a:effectLst>
            </a:endParaRPr>
          </a:p>
          <a:p>
            <a:pPr marL="17463" indent="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200" b="1" dirty="0" smtClean="0">
                <a:effectLst>
                  <a:outerShdw blurRad="38100" dist="38100" dir="2700000" algn="tl">
                    <a:srgbClr val="242852"/>
                  </a:outerShdw>
                </a:effectLst>
              </a:rPr>
              <a:t>Забота друзей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4438" y="5516563"/>
            <a:ext cx="5832475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675688" y="6237288"/>
            <a:ext cx="288925" cy="431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4572000" y="0"/>
            <a:ext cx="4292600" cy="936625"/>
          </a:xfrm>
          <a:prstGeom prst="horizontalScroll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SzPct val="60000"/>
              <a:buFont typeface="Wingdings" pitchFamily="2" charset="2"/>
              <a:buNone/>
            </a:pPr>
            <a:endParaRPr lang="ru-RU" alt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ru-RU" altLang="ru-RU">
              <a:solidFill>
                <a:srgbClr val="000099"/>
              </a:solidFill>
            </a:endParaRPr>
          </a:p>
        </p:txBody>
      </p:sp>
      <p:sp>
        <p:nvSpPr>
          <p:cNvPr id="4" name="Прямоугольник 4"/>
          <p:cNvSpPr/>
          <p:nvPr/>
        </p:nvSpPr>
        <p:spPr>
          <a:xfrm>
            <a:off x="4716463" y="260350"/>
            <a:ext cx="4032250" cy="45720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Школа  </a:t>
            </a:r>
            <a:r>
              <a:rPr lang="ru-RU" alt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– 40 б.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2780928"/>
            <a:ext cx="1933575" cy="23622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47813" y="1052513"/>
            <a:ext cx="6096000" cy="2376487"/>
          </a:xfrm>
        </p:spPr>
        <p:txBody>
          <a:bodyPr>
            <a:normAutofit fontScale="92500" lnSpcReduction="10000"/>
          </a:bodyPr>
          <a:lstStyle/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b="1" dirty="0" smtClean="0"/>
              <a:t>Благодаря чему Александр </a:t>
            </a:r>
            <a:r>
              <a:rPr lang="ru-RU" sz="3600" b="1" dirty="0"/>
              <a:t>П</a:t>
            </a:r>
            <a:r>
              <a:rPr lang="ru-RU" sz="3600" b="1" dirty="0" smtClean="0"/>
              <a:t>орфирьевич Бородин по образованию химик и медик стал выдающимся композитором? </a:t>
            </a:r>
            <a:endParaRPr lang="ru-RU" sz="3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088" y="4103688"/>
            <a:ext cx="7543800" cy="21463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latin typeface="+mn-lt"/>
              </a:rPr>
              <a:t>Самообразование</a:t>
            </a:r>
            <a:endParaRPr lang="ru-RU" sz="4000" dirty="0">
              <a:latin typeface="+mn-lt"/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675688" y="6237288"/>
            <a:ext cx="288925" cy="431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4572000" y="115888"/>
            <a:ext cx="4292600" cy="936625"/>
          </a:xfrm>
          <a:prstGeom prst="horizontalScroll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SzPct val="60000"/>
              <a:buFont typeface="Wingdings" pitchFamily="2" charset="2"/>
              <a:buNone/>
            </a:pPr>
            <a:endParaRPr lang="ru-RU" alt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ru-RU" altLang="ru-RU">
              <a:solidFill>
                <a:srgbClr val="000099"/>
              </a:solidFill>
            </a:endParaRPr>
          </a:p>
        </p:txBody>
      </p:sp>
      <p:sp>
        <p:nvSpPr>
          <p:cNvPr id="4" name="Прямоугольник 4"/>
          <p:cNvSpPr/>
          <p:nvPr/>
        </p:nvSpPr>
        <p:spPr>
          <a:xfrm>
            <a:off x="4716463" y="333375"/>
            <a:ext cx="4032250" cy="45720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Школа  </a:t>
            </a:r>
            <a:r>
              <a:rPr lang="ru-RU" alt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– 50 б.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2662238"/>
            <a:ext cx="1819275" cy="25146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3213" y="1196975"/>
            <a:ext cx="8516937" cy="3657600"/>
          </a:xfrm>
        </p:spPr>
        <p:txBody>
          <a:bodyPr/>
          <a:lstStyle/>
          <a:p>
            <a:pPr marL="18288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b="1" dirty="0" smtClean="0"/>
              <a:t>Что принято называть трудом?</a:t>
            </a:r>
            <a:endParaRPr lang="ru-RU" sz="3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221088"/>
            <a:ext cx="8208590" cy="13510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Целенаправленная деятельность, направленная на создание с помощью орудий труда материальных и духовных ценностей</a:t>
            </a:r>
            <a:endParaRPr lang="ru-RU" sz="2400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675688" y="6237288"/>
            <a:ext cx="288925" cy="431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30729" name="Group 9"/>
          <p:cNvGrpSpPr>
            <a:grpSpLocks/>
          </p:cNvGrpSpPr>
          <p:nvPr/>
        </p:nvGrpSpPr>
        <p:grpSpPr bwMode="auto">
          <a:xfrm>
            <a:off x="2268538" y="0"/>
            <a:ext cx="6335712" cy="936625"/>
            <a:chOff x="1429" y="0"/>
            <a:chExt cx="3991" cy="590"/>
          </a:xfrm>
        </p:grpSpPr>
        <p:sp>
          <p:nvSpPr>
            <p:cNvPr id="30727" name="AutoShape 7"/>
            <p:cNvSpPr>
              <a:spLocks noChangeArrowheads="1"/>
            </p:cNvSpPr>
            <p:nvPr/>
          </p:nvSpPr>
          <p:spPr bwMode="auto">
            <a:xfrm>
              <a:off x="1429" y="0"/>
              <a:ext cx="3991" cy="590"/>
            </a:xfrm>
            <a:prstGeom prst="horizontalScroll">
              <a:avLst>
                <a:gd name="adj" fmla="val 25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SzPct val="60000"/>
                <a:buFont typeface="Wingdings" pitchFamily="2" charset="2"/>
                <a:buNone/>
              </a:pPr>
              <a:endParaRPr lang="ru-RU" alt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/>
              <a:endParaRPr lang="ru-RU" altLang="ru-RU">
                <a:solidFill>
                  <a:srgbClr val="000099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565" y="160"/>
              <a:ext cx="3855" cy="231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altLang="ru-RU" b="1" dirty="0" smtClean="0">
                  <a:solidFill>
                    <a:srgbClr val="000099"/>
                  </a:solidFill>
                  <a:latin typeface="Arial" charset="0"/>
                </a:rPr>
                <a:t>Труд и творчество </a:t>
              </a:r>
              <a:r>
                <a:rPr lang="ru-RU" altLang="ru-RU" b="1" dirty="0">
                  <a:solidFill>
                    <a:srgbClr val="000099"/>
                  </a:solidFill>
                  <a:latin typeface="Arial" charset="0"/>
                </a:rPr>
                <a:t>– 10 б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916113"/>
            <a:ext cx="6985000" cy="4105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lnSpcReduction="10000"/>
          </a:bodyPr>
          <a:lstStyle/>
          <a:p>
            <a:pPr marL="417513" indent="-400050">
              <a:lnSpc>
                <a:spcPct val="90000"/>
              </a:lnSpc>
              <a:buNone/>
            </a:pPr>
            <a:r>
              <a:rPr lang="ru-RU" altLang="ru-RU" dirty="0" smtClean="0">
                <a:effectLst/>
              </a:rPr>
              <a:t>1. </a:t>
            </a:r>
            <a:r>
              <a:rPr lang="ru-RU" dirty="0">
                <a:effectLst/>
              </a:rPr>
              <a:t>Продукт труда, предназначенный на продажу</a:t>
            </a:r>
            <a:r>
              <a:rPr lang="ru-RU" i="1" dirty="0">
                <a:effectLst/>
              </a:rPr>
              <a:t>.</a:t>
            </a:r>
            <a:endParaRPr lang="ru-RU" altLang="ru-RU" dirty="0" smtClean="0">
              <a:effectLst/>
            </a:endParaRPr>
          </a:p>
          <a:p>
            <a:pPr marL="417513" indent="-400050">
              <a:lnSpc>
                <a:spcPct val="90000"/>
              </a:lnSpc>
              <a:buNone/>
            </a:pPr>
            <a:r>
              <a:rPr lang="ru-RU" altLang="ru-RU" dirty="0" smtClean="0">
                <a:effectLst/>
              </a:rPr>
              <a:t>2. </a:t>
            </a:r>
            <a:r>
              <a:rPr lang="ru-RU" dirty="0">
                <a:effectLst/>
              </a:rPr>
              <a:t>С какого возраста наступает правоспособность?</a:t>
            </a:r>
            <a:endParaRPr lang="ru-RU" altLang="ru-RU" dirty="0" smtClean="0">
              <a:effectLst/>
            </a:endParaRPr>
          </a:p>
          <a:p>
            <a:pPr marL="417513" indent="-400050">
              <a:lnSpc>
                <a:spcPct val="90000"/>
              </a:lnSpc>
              <a:buNone/>
            </a:pPr>
            <a:r>
              <a:rPr lang="ru-RU" altLang="ru-RU" dirty="0" smtClean="0">
                <a:effectLst/>
              </a:rPr>
              <a:t>3. </a:t>
            </a:r>
            <a:r>
              <a:rPr lang="ru-RU" sz="1800" dirty="0">
                <a:effectLst/>
              </a:rPr>
              <a:t>С какого возраста  можно быть выбранным в президенты РФ?</a:t>
            </a:r>
            <a:endParaRPr lang="ru-RU" altLang="ru-RU" sz="1800" b="1" i="1" dirty="0" smtClean="0">
              <a:effectLst/>
            </a:endParaRPr>
          </a:p>
          <a:p>
            <a:pPr marL="417513" indent="-400050">
              <a:lnSpc>
                <a:spcPct val="90000"/>
              </a:lnSpc>
              <a:buNone/>
            </a:pPr>
            <a:r>
              <a:rPr lang="ru-RU" altLang="ru-RU" dirty="0" smtClean="0">
                <a:effectLst/>
              </a:rPr>
              <a:t>4.</a:t>
            </a:r>
            <a:r>
              <a:rPr lang="ru-RU" dirty="0">
                <a:effectLst/>
              </a:rPr>
              <a:t> Перечислите </a:t>
            </a:r>
            <a:r>
              <a:rPr lang="ru-RU" dirty="0" smtClean="0">
                <a:effectLst/>
              </a:rPr>
              <a:t>государственные символы </a:t>
            </a:r>
            <a:r>
              <a:rPr lang="ru-RU" dirty="0">
                <a:effectLst/>
              </a:rPr>
              <a:t>России.</a:t>
            </a:r>
            <a:endParaRPr lang="ru-RU" altLang="ru-RU" b="1" dirty="0" smtClean="0">
              <a:effectLst/>
            </a:endParaRPr>
          </a:p>
          <a:p>
            <a:pPr marL="417513" indent="-400050">
              <a:lnSpc>
                <a:spcPct val="90000"/>
              </a:lnSpc>
              <a:buNone/>
            </a:pPr>
            <a:r>
              <a:rPr lang="ru-RU" altLang="ru-RU" dirty="0" smtClean="0">
                <a:effectLst/>
              </a:rPr>
              <a:t>5. </a:t>
            </a:r>
            <a:r>
              <a:rPr lang="ru-RU" dirty="0">
                <a:effectLst/>
              </a:rPr>
              <a:t>Флаг военно-морского флота – это </a:t>
            </a:r>
            <a:endParaRPr lang="ru-RU" altLang="ru-RU" b="1" i="1" dirty="0" smtClean="0">
              <a:effectLst/>
            </a:endParaRPr>
          </a:p>
          <a:p>
            <a:pPr marL="417513" indent="-400050">
              <a:lnSpc>
                <a:spcPct val="90000"/>
              </a:lnSpc>
              <a:buFont typeface="Wingdings" pitchFamily="2" charset="2"/>
              <a:buNone/>
            </a:pPr>
            <a:endParaRPr lang="ru-RU" altLang="ru-RU" dirty="0" smtClean="0">
              <a:effectLst/>
            </a:endParaRPr>
          </a:p>
          <a:p>
            <a:pPr marL="417513" indent="-400050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dirty="0" smtClean="0">
                <a:effectLst/>
              </a:rPr>
              <a:t>6. Назовите археолога, который осуществил свою детскую мечту</a:t>
            </a:r>
            <a:endParaRPr lang="ru-RU" altLang="ru-RU" b="1" i="1" dirty="0" smtClean="0">
              <a:effectLst/>
            </a:endParaRPr>
          </a:p>
          <a:p>
            <a:pPr marL="417513" indent="-400050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dirty="0" smtClean="0">
                <a:effectLst/>
              </a:rPr>
              <a:t>7. Каким должен быть хозяин дома</a:t>
            </a:r>
            <a:endParaRPr lang="ru-RU" altLang="ru-RU" b="1" i="1" dirty="0" smtClean="0">
              <a:effectLst/>
            </a:endParaRPr>
          </a:p>
          <a:p>
            <a:pPr marL="417513" indent="-400050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dirty="0" smtClean="0">
                <a:effectLst/>
              </a:rPr>
              <a:t>8.</a:t>
            </a:r>
            <a:r>
              <a:rPr lang="ru-RU" altLang="ru-RU" b="1" i="1" dirty="0" smtClean="0">
                <a:effectLst/>
              </a:rPr>
              <a:t> Денежное вознаграждение за труд</a:t>
            </a:r>
          </a:p>
          <a:p>
            <a:pPr marL="417513" indent="-400050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b="1" i="1" dirty="0" smtClean="0">
                <a:effectLst/>
              </a:rPr>
              <a:t>9. Богатые люди, отдающие часть своих денег на развитие искусства, науки </a:t>
            </a:r>
            <a:r>
              <a:rPr lang="ru-RU" altLang="ru-RU" b="1" i="1" dirty="0" smtClean="0">
                <a:solidFill>
                  <a:srgbClr val="FF3300"/>
                </a:solidFill>
                <a:effectLst/>
              </a:rPr>
              <a:t>( меценаты)</a:t>
            </a:r>
            <a:endParaRPr lang="ru-RU" altLang="ru-RU" dirty="0" smtClean="0">
              <a:solidFill>
                <a:srgbClr val="FF3300"/>
              </a:solidFill>
              <a:effectLst/>
            </a:endParaRPr>
          </a:p>
        </p:txBody>
      </p:sp>
      <p:sp>
        <p:nvSpPr>
          <p:cNvPr id="101380" name="WordArt 4"/>
          <p:cNvSpPr>
            <a:spLocks noChangeArrowheads="1" noChangeShapeType="1" noTextEdit="1"/>
          </p:cNvSpPr>
          <p:nvPr/>
        </p:nvSpPr>
        <p:spPr bwMode="auto">
          <a:xfrm>
            <a:off x="1187450" y="836613"/>
            <a:ext cx="5472113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4D4D4D">
                      <a:alpha val="80000"/>
                    </a:srgbClr>
                  </a:outerShdw>
                </a:effectLst>
                <a:latin typeface="Impact"/>
              </a:rPr>
              <a:t>Отборочный тур</a:t>
            </a:r>
          </a:p>
        </p:txBody>
      </p:sp>
      <p:pic>
        <p:nvPicPr>
          <p:cNvPr id="101381" name="Picture 5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8"/>
          <a:stretch>
            <a:fillRect/>
          </a:stretch>
        </p:blipFill>
        <p:spPr bwMode="auto">
          <a:xfrm>
            <a:off x="7380288" y="188913"/>
            <a:ext cx="1425575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7235825" y="2105025"/>
            <a:ext cx="9473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dirty="0" smtClean="0">
                <a:solidFill>
                  <a:srgbClr val="FF3300"/>
                </a:solidFill>
              </a:rPr>
              <a:t>(товар)</a:t>
            </a:r>
            <a:endParaRPr lang="ru-RU" altLang="ru-RU" dirty="0">
              <a:solidFill>
                <a:srgbClr val="FF3300"/>
              </a:solidFill>
            </a:endParaRPr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6212332" y="2093747"/>
            <a:ext cx="15648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rgbClr val="FF3300"/>
                </a:solidFill>
              </a:rPr>
              <a:t>                           (с рождения)</a:t>
            </a:r>
            <a:endParaRPr lang="ru-RU" altLang="ru-RU" dirty="0">
              <a:solidFill>
                <a:srgbClr val="FF3300"/>
              </a:solidFill>
            </a:endParaRPr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5691188" y="2808288"/>
            <a:ext cx="22238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60000"/>
              <a:buFont typeface="Wingdings" pitchFamily="2" charset="2"/>
              <a:buNone/>
            </a:pPr>
            <a:r>
              <a:rPr lang="ru-RU" altLang="ru-RU" b="1" i="1" dirty="0" smtClean="0">
                <a:solidFill>
                  <a:srgbClr val="FF3300"/>
                </a:solidFill>
              </a:rPr>
              <a:t>                 (35 лет)</a:t>
            </a:r>
            <a:endParaRPr lang="ru-RU" altLang="ru-RU" b="1" i="1" dirty="0">
              <a:solidFill>
                <a:srgbClr val="FF3300"/>
              </a:solidFill>
            </a:endParaRPr>
          </a:p>
        </p:txBody>
      </p:sp>
      <p:sp>
        <p:nvSpPr>
          <p:cNvPr id="101385" name="Rectangle 9"/>
          <p:cNvSpPr>
            <a:spLocks noChangeArrowheads="1"/>
          </p:cNvSpPr>
          <p:nvPr/>
        </p:nvSpPr>
        <p:spPr bwMode="auto">
          <a:xfrm>
            <a:off x="6430399" y="3080821"/>
            <a:ext cx="22966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60000"/>
              <a:buFont typeface="Wingdings" pitchFamily="2" charset="2"/>
              <a:buNone/>
            </a:pPr>
            <a:r>
              <a:rPr lang="ru-RU" altLang="ru-RU" b="1" i="1" dirty="0" smtClean="0">
                <a:solidFill>
                  <a:srgbClr val="FF3300"/>
                </a:solidFill>
              </a:rPr>
              <a:t>(герб, флаг, гимн)</a:t>
            </a:r>
            <a:endParaRPr lang="ru-RU" altLang="ru-RU" b="1" i="1" dirty="0">
              <a:solidFill>
                <a:srgbClr val="FF3300"/>
              </a:solidFill>
            </a:endParaRPr>
          </a:p>
        </p:txBody>
      </p:sp>
      <p:sp>
        <p:nvSpPr>
          <p:cNvPr id="101386" name="Rectangle 10"/>
          <p:cNvSpPr>
            <a:spLocks noChangeArrowheads="1"/>
          </p:cNvSpPr>
          <p:nvPr/>
        </p:nvSpPr>
        <p:spPr bwMode="auto">
          <a:xfrm>
            <a:off x="4889083" y="3353354"/>
            <a:ext cx="18460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60000"/>
              <a:buFont typeface="Wingdings" pitchFamily="2" charset="2"/>
              <a:buNone/>
            </a:pPr>
            <a:r>
              <a:rPr lang="ru-RU" altLang="ru-RU" b="1" i="1" dirty="0">
                <a:solidFill>
                  <a:srgbClr val="FF3300"/>
                </a:solidFill>
              </a:rPr>
              <a:t>(</a:t>
            </a:r>
            <a:r>
              <a:rPr lang="ru-RU" altLang="ru-RU" b="1" i="1" dirty="0" smtClean="0">
                <a:solidFill>
                  <a:srgbClr val="FF3300"/>
                </a:solidFill>
              </a:rPr>
              <a:t>Андреевский)</a:t>
            </a:r>
            <a:endParaRPr lang="ru-RU" altLang="ru-RU" b="1" i="1" dirty="0">
              <a:solidFill>
                <a:srgbClr val="FF3300"/>
              </a:solidFill>
            </a:endParaRPr>
          </a:p>
        </p:txBody>
      </p:sp>
      <p:sp>
        <p:nvSpPr>
          <p:cNvPr id="101387" name="Rectangle 11"/>
          <p:cNvSpPr>
            <a:spLocks noChangeArrowheads="1"/>
          </p:cNvSpPr>
          <p:nvPr/>
        </p:nvSpPr>
        <p:spPr bwMode="auto">
          <a:xfrm>
            <a:off x="1835696" y="4273004"/>
            <a:ext cx="41047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SzPct val="60000"/>
              <a:buFont typeface="Wingdings" pitchFamily="2" charset="2"/>
              <a:buNone/>
            </a:pPr>
            <a:r>
              <a:rPr lang="ru-RU" altLang="ru-RU" b="1" i="1" dirty="0" smtClean="0">
                <a:solidFill>
                  <a:srgbClr val="FF3300"/>
                </a:solidFill>
              </a:rPr>
              <a:t>(Генрих </a:t>
            </a:r>
            <a:r>
              <a:rPr lang="ru-RU" altLang="ru-RU" b="1" i="1" dirty="0" err="1" smtClean="0">
                <a:solidFill>
                  <a:srgbClr val="FF3300"/>
                </a:solidFill>
              </a:rPr>
              <a:t>Шлиман</a:t>
            </a:r>
            <a:r>
              <a:rPr lang="ru-RU" altLang="ru-RU" b="1" i="1" dirty="0" smtClean="0">
                <a:solidFill>
                  <a:srgbClr val="FF3300"/>
                </a:solidFill>
              </a:rPr>
              <a:t>)</a:t>
            </a:r>
            <a:endParaRPr lang="ru-RU" altLang="ru-RU" b="1" i="1" dirty="0">
              <a:solidFill>
                <a:srgbClr val="FF3300"/>
              </a:solidFill>
            </a:endParaRPr>
          </a:p>
        </p:txBody>
      </p:sp>
      <p:sp>
        <p:nvSpPr>
          <p:cNvPr id="101388" name="Rectangle 12"/>
          <p:cNvSpPr>
            <a:spLocks noChangeArrowheads="1"/>
          </p:cNvSpPr>
          <p:nvPr/>
        </p:nvSpPr>
        <p:spPr bwMode="auto">
          <a:xfrm>
            <a:off x="4455881" y="4561582"/>
            <a:ext cx="1998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60000"/>
              <a:buFont typeface="Wingdings" pitchFamily="2" charset="2"/>
              <a:buNone/>
            </a:pPr>
            <a:r>
              <a:rPr lang="ru-RU" altLang="ru-RU" b="1" i="1" dirty="0" smtClean="0">
                <a:solidFill>
                  <a:srgbClr val="FF3300"/>
                </a:solidFill>
              </a:rPr>
              <a:t>(рачительным)</a:t>
            </a:r>
            <a:endParaRPr lang="ru-RU" altLang="ru-RU" b="1" i="1" dirty="0">
              <a:solidFill>
                <a:srgbClr val="FF3300"/>
              </a:solidFill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 flipH="1">
            <a:off x="4900209" y="4926153"/>
            <a:ext cx="1581957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60000"/>
              <a:buFont typeface="Wingdings" pitchFamily="2" charset="2"/>
              <a:buNone/>
            </a:pPr>
            <a:r>
              <a:rPr lang="ru-RU" altLang="ru-RU" b="1" i="1" dirty="0" smtClean="0">
                <a:solidFill>
                  <a:srgbClr val="FF3300"/>
                </a:solidFill>
              </a:rPr>
              <a:t>(зарплата)</a:t>
            </a:r>
            <a:endParaRPr lang="ru-RU" altLang="ru-RU" b="1" i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80"/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80"/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80"/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2" grpId="0"/>
      <p:bldP spid="101383" grpId="0"/>
      <p:bldP spid="101384" grpId="0"/>
      <p:bldP spid="101385" grpId="0"/>
      <p:bldP spid="101386" grpId="0"/>
      <p:bldP spid="101387" grpId="0"/>
      <p:bldP spid="101388" grpId="0"/>
      <p:bldP spid="10138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4488" y="908050"/>
            <a:ext cx="8121650" cy="4449763"/>
          </a:xfrm>
        </p:spPr>
        <p:txBody>
          <a:bodyPr>
            <a:normAutofit/>
          </a:bodyPr>
          <a:lstStyle/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Подбери характеристики труда к такой профессии как учитель:</a:t>
            </a:r>
            <a:endParaRPr lang="ru-RU" dirty="0"/>
          </a:p>
          <a:p>
            <a:pPr marL="18288" indent="0" fontAlgn="auto">
              <a:spcAft>
                <a:spcPts val="0"/>
              </a:spcAft>
              <a:buNone/>
              <a:defRPr/>
            </a:pPr>
            <a:r>
              <a:rPr lang="ru-RU" dirty="0" smtClean="0"/>
              <a:t>Постоянный, временный, простой, физический, оплачиваемый, </a:t>
            </a:r>
            <a:r>
              <a:rPr lang="ru-RU" dirty="0"/>
              <a:t>безвозмездный, </a:t>
            </a:r>
            <a:r>
              <a:rPr lang="ru-RU" dirty="0" smtClean="0"/>
              <a:t>сложный, принудительный,, автоматизированный, творческий</a:t>
            </a:r>
            <a:r>
              <a:rPr lang="ru-RU" dirty="0"/>
              <a:t>, </a:t>
            </a:r>
            <a:r>
              <a:rPr lang="ru-RU" dirty="0" smtClean="0"/>
              <a:t>умственный, традиционный, коллективный</a:t>
            </a:r>
            <a:r>
              <a:rPr lang="ru-RU" dirty="0"/>
              <a:t>, </a:t>
            </a:r>
            <a:r>
              <a:rPr lang="ru-RU" dirty="0" smtClean="0"/>
              <a:t>индивидуальный, добровольный, ручной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5341938"/>
            <a:ext cx="6984305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effectLst/>
              </a:rPr>
              <a:t>Постоянный,  оплачиваемый, сложный, творческий, умственный, индивидуальный, добровольный</a:t>
            </a:r>
            <a:endParaRPr lang="ru-RU" sz="2000" dirty="0">
              <a:effectLst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675688" y="6237288"/>
            <a:ext cx="288925" cy="431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31750" name="Group 6"/>
          <p:cNvGrpSpPr>
            <a:grpSpLocks/>
          </p:cNvGrpSpPr>
          <p:nvPr/>
        </p:nvGrpSpPr>
        <p:grpSpPr bwMode="auto">
          <a:xfrm>
            <a:off x="2268538" y="0"/>
            <a:ext cx="6335712" cy="936625"/>
            <a:chOff x="1429" y="0"/>
            <a:chExt cx="3991" cy="590"/>
          </a:xfrm>
        </p:grpSpPr>
        <p:sp>
          <p:nvSpPr>
            <p:cNvPr id="31751" name="AutoShape 7"/>
            <p:cNvSpPr>
              <a:spLocks noChangeArrowheads="1"/>
            </p:cNvSpPr>
            <p:nvPr/>
          </p:nvSpPr>
          <p:spPr bwMode="auto">
            <a:xfrm>
              <a:off x="1429" y="0"/>
              <a:ext cx="3991" cy="590"/>
            </a:xfrm>
            <a:prstGeom prst="horizontalScroll">
              <a:avLst>
                <a:gd name="adj" fmla="val 25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SzPct val="60000"/>
                <a:buFont typeface="Wingdings" pitchFamily="2" charset="2"/>
                <a:buNone/>
              </a:pPr>
              <a:endParaRPr lang="ru-RU" alt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/>
              <a:endParaRPr lang="ru-RU" altLang="ru-RU">
                <a:solidFill>
                  <a:srgbClr val="000099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565" y="160"/>
              <a:ext cx="3855" cy="231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altLang="ru-RU" b="1" dirty="0" smtClean="0">
                  <a:solidFill>
                    <a:srgbClr val="000099"/>
                  </a:solidFill>
                  <a:latin typeface="Arial" charset="0"/>
                </a:rPr>
                <a:t> Труд и творчество – </a:t>
              </a:r>
              <a:r>
                <a:rPr lang="ru-RU" altLang="ru-RU" b="1" dirty="0">
                  <a:solidFill>
                    <a:srgbClr val="000099"/>
                  </a:solidFill>
                  <a:latin typeface="Arial" charset="0"/>
                </a:rPr>
                <a:t>20 б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27075" y="700088"/>
            <a:ext cx="7618413" cy="4961160"/>
          </a:xfrm>
        </p:spPr>
        <p:txBody>
          <a:bodyPr/>
          <a:lstStyle/>
          <a:p>
            <a:pPr marL="18288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b="1" dirty="0" smtClean="0"/>
              <a:t>Деятельность человека по производству различных важных и нужных для жизни предметов</a:t>
            </a:r>
          </a:p>
          <a:p>
            <a:pPr marL="18288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3600" b="1" dirty="0"/>
          </a:p>
          <a:p>
            <a:pPr marL="18288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3600" b="1" dirty="0" smtClean="0"/>
          </a:p>
          <a:p>
            <a:pPr marL="18288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3600" b="1" dirty="0"/>
          </a:p>
          <a:p>
            <a:pPr marL="18288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b="1" dirty="0" smtClean="0"/>
              <a:t>Ремесло</a:t>
            </a:r>
            <a:endParaRPr lang="ru-RU" sz="3600" b="1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675688" y="6237288"/>
            <a:ext cx="288925" cy="431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32783" name="Group 15"/>
          <p:cNvGrpSpPr>
            <a:grpSpLocks/>
          </p:cNvGrpSpPr>
          <p:nvPr/>
        </p:nvGrpSpPr>
        <p:grpSpPr bwMode="auto">
          <a:xfrm>
            <a:off x="2268538" y="0"/>
            <a:ext cx="6335712" cy="936625"/>
            <a:chOff x="1429" y="0"/>
            <a:chExt cx="3991" cy="590"/>
          </a:xfrm>
        </p:grpSpPr>
        <p:sp>
          <p:nvSpPr>
            <p:cNvPr id="32784" name="AutoShape 16"/>
            <p:cNvSpPr>
              <a:spLocks noChangeArrowheads="1"/>
            </p:cNvSpPr>
            <p:nvPr/>
          </p:nvSpPr>
          <p:spPr bwMode="auto">
            <a:xfrm>
              <a:off x="1429" y="0"/>
              <a:ext cx="3991" cy="590"/>
            </a:xfrm>
            <a:prstGeom prst="horizontalScroll">
              <a:avLst>
                <a:gd name="adj" fmla="val 25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SzPct val="60000"/>
                <a:buFont typeface="Wingdings" pitchFamily="2" charset="2"/>
                <a:buNone/>
              </a:pPr>
              <a:endParaRPr lang="ru-RU" alt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/>
              <a:endParaRPr lang="ru-RU" altLang="ru-RU">
                <a:solidFill>
                  <a:srgbClr val="000099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565" y="160"/>
              <a:ext cx="3855" cy="231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altLang="ru-RU" b="1" dirty="0" smtClean="0">
                  <a:solidFill>
                    <a:srgbClr val="000099"/>
                  </a:solidFill>
                  <a:latin typeface="Arial" charset="0"/>
                </a:rPr>
                <a:t>Труд и творчество </a:t>
              </a:r>
              <a:r>
                <a:rPr lang="ru-RU" altLang="ru-RU" b="1" dirty="0">
                  <a:solidFill>
                    <a:srgbClr val="000099"/>
                  </a:solidFill>
                  <a:latin typeface="Arial" charset="0"/>
                </a:rPr>
                <a:t>– 30 б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981075"/>
            <a:ext cx="7392863" cy="2447925"/>
          </a:xfrm>
        </p:spPr>
        <p:txBody>
          <a:bodyPr>
            <a:normAutofit lnSpcReduction="10000"/>
          </a:bodyPr>
          <a:lstStyle/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000" b="1" dirty="0" smtClean="0"/>
              <a:t>Этот учёный до сих пор считается одним из самых известных учёных в области космонавтики</a:t>
            </a:r>
            <a:endParaRPr lang="ru-RU" sz="4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89013" y="5013325"/>
            <a:ext cx="7543800" cy="9937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atin typeface="+mn-lt"/>
              </a:rPr>
              <a:t>Циолковский Константин Эдуардович</a:t>
            </a:r>
            <a:endParaRPr lang="ru-RU" sz="3200" b="1" dirty="0">
              <a:latin typeface="+mn-lt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675688" y="6237288"/>
            <a:ext cx="288925" cy="431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33798" name="Group 6"/>
          <p:cNvGrpSpPr>
            <a:grpSpLocks/>
          </p:cNvGrpSpPr>
          <p:nvPr/>
        </p:nvGrpSpPr>
        <p:grpSpPr bwMode="auto">
          <a:xfrm>
            <a:off x="2268538" y="0"/>
            <a:ext cx="6335712" cy="936625"/>
            <a:chOff x="1429" y="0"/>
            <a:chExt cx="3991" cy="590"/>
          </a:xfrm>
        </p:grpSpPr>
        <p:sp>
          <p:nvSpPr>
            <p:cNvPr id="33799" name="AutoShape 7"/>
            <p:cNvSpPr>
              <a:spLocks noChangeArrowheads="1"/>
            </p:cNvSpPr>
            <p:nvPr/>
          </p:nvSpPr>
          <p:spPr bwMode="auto">
            <a:xfrm>
              <a:off x="1429" y="0"/>
              <a:ext cx="3991" cy="590"/>
            </a:xfrm>
            <a:prstGeom prst="horizontalScroll">
              <a:avLst>
                <a:gd name="adj" fmla="val 25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SzPct val="60000"/>
                <a:buFont typeface="Wingdings" pitchFamily="2" charset="2"/>
                <a:buNone/>
              </a:pPr>
              <a:endParaRPr lang="ru-RU" alt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/>
              <a:endParaRPr lang="ru-RU" altLang="ru-RU">
                <a:solidFill>
                  <a:srgbClr val="000099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565" y="160"/>
              <a:ext cx="3855" cy="231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altLang="ru-RU" b="1" dirty="0" smtClean="0">
                  <a:solidFill>
                    <a:srgbClr val="000099"/>
                  </a:solidFill>
                  <a:latin typeface="Arial" charset="0"/>
                </a:rPr>
                <a:t>Труд и творчество</a:t>
              </a:r>
              <a:r>
                <a:rPr lang="ru-RU" altLang="ru-RU" b="1" dirty="0" smtClean="0">
                  <a:solidFill>
                    <a:srgbClr val="000099"/>
                  </a:solidFill>
                  <a:latin typeface="Arial" charset="0"/>
                </a:rPr>
                <a:t> </a:t>
              </a:r>
              <a:r>
                <a:rPr lang="ru-RU" altLang="ru-RU" b="1" dirty="0">
                  <a:solidFill>
                    <a:srgbClr val="000099"/>
                  </a:solidFill>
                  <a:latin typeface="Arial" charset="0"/>
                </a:rPr>
                <a:t>– 40 б</a:t>
              </a: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9131" y="2852936"/>
            <a:ext cx="1914525" cy="239077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00113" y="1484313"/>
            <a:ext cx="7607300" cy="2735262"/>
          </a:xfrm>
        </p:spPr>
        <p:txBody>
          <a:bodyPr/>
          <a:lstStyle/>
          <a:p>
            <a:pPr marL="18288" indent="0" fontAlgn="auto">
              <a:spcAft>
                <a:spcPts val="0"/>
              </a:spcAft>
              <a:buNone/>
              <a:defRPr/>
            </a:pPr>
            <a:r>
              <a:rPr lang="ru-RU" dirty="0" smtClean="0"/>
              <a:t>Одна легенда рассказывает, что жил когда-то мастер, который построил без единого гвоздя удивительной красоты деревянную церковь </a:t>
            </a:r>
            <a:r>
              <a:rPr lang="ru-RU" dirty="0" err="1" smtClean="0"/>
              <a:t>Преоражения</a:t>
            </a:r>
            <a:r>
              <a:rPr lang="ru-RU" dirty="0" smtClean="0"/>
              <a:t> на острове Кижи в Онежском озере.</a:t>
            </a:r>
          </a:p>
          <a:p>
            <a:pPr marL="18288" indent="0" fontAlgn="auto">
              <a:spcAft>
                <a:spcPts val="0"/>
              </a:spcAft>
              <a:buNone/>
              <a:defRPr/>
            </a:pPr>
            <a:r>
              <a:rPr lang="ru-RU" dirty="0" smtClean="0"/>
              <a:t>Как звали этого мастера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7688" y="5538788"/>
            <a:ext cx="7877175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latin typeface="+mn-lt"/>
              </a:rPr>
              <a:t>Нестор</a:t>
            </a:r>
            <a:endParaRPr lang="ru-RU" sz="3600" b="1" dirty="0">
              <a:latin typeface="+mn-lt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675688" y="6237288"/>
            <a:ext cx="288925" cy="431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34824" name="Group 8"/>
          <p:cNvGrpSpPr>
            <a:grpSpLocks/>
          </p:cNvGrpSpPr>
          <p:nvPr/>
        </p:nvGrpSpPr>
        <p:grpSpPr bwMode="auto">
          <a:xfrm>
            <a:off x="2268538" y="0"/>
            <a:ext cx="6335712" cy="936625"/>
            <a:chOff x="1429" y="0"/>
            <a:chExt cx="3991" cy="590"/>
          </a:xfrm>
        </p:grpSpPr>
        <p:sp>
          <p:nvSpPr>
            <p:cNvPr id="34825" name="AutoShape 9"/>
            <p:cNvSpPr>
              <a:spLocks noChangeArrowheads="1"/>
            </p:cNvSpPr>
            <p:nvPr/>
          </p:nvSpPr>
          <p:spPr bwMode="auto">
            <a:xfrm>
              <a:off x="1429" y="0"/>
              <a:ext cx="3991" cy="590"/>
            </a:xfrm>
            <a:prstGeom prst="horizontalScroll">
              <a:avLst>
                <a:gd name="adj" fmla="val 25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SzPct val="60000"/>
                <a:buFont typeface="Wingdings" pitchFamily="2" charset="2"/>
                <a:buNone/>
              </a:pPr>
              <a:endParaRPr lang="ru-RU" alt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/>
              <a:endParaRPr lang="ru-RU" altLang="ru-RU">
                <a:solidFill>
                  <a:srgbClr val="000099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565" y="160"/>
              <a:ext cx="3855" cy="231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altLang="ru-RU" b="1" dirty="0" smtClean="0">
                  <a:solidFill>
                    <a:srgbClr val="000099"/>
                  </a:solidFill>
                  <a:latin typeface="Arial" charset="0"/>
                </a:rPr>
                <a:t>Труд и творчество </a:t>
              </a:r>
              <a:r>
                <a:rPr lang="ru-RU" altLang="ru-RU" b="1" dirty="0">
                  <a:solidFill>
                    <a:srgbClr val="000099"/>
                  </a:solidFill>
                  <a:latin typeface="Arial" charset="0"/>
                </a:rPr>
                <a:t>– 50 б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00113" y="1268413"/>
            <a:ext cx="7319962" cy="1368425"/>
          </a:xfrm>
        </p:spPr>
        <p:txBody>
          <a:bodyPr>
            <a:normAutofit fontScale="92500"/>
          </a:bodyPr>
          <a:lstStyle/>
          <a:p>
            <a:pPr marL="18288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000" b="1" dirty="0" smtClean="0"/>
              <a:t>Кто являются родоначальниками демократии?</a:t>
            </a:r>
            <a:endParaRPr lang="ru-RU" sz="4000" b="1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675688" y="6237288"/>
            <a:ext cx="288925" cy="431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35846" name="Group 6"/>
          <p:cNvGrpSpPr>
            <a:grpSpLocks/>
          </p:cNvGrpSpPr>
          <p:nvPr/>
        </p:nvGrpSpPr>
        <p:grpSpPr bwMode="auto">
          <a:xfrm>
            <a:off x="4643438" y="115888"/>
            <a:ext cx="4391025" cy="936625"/>
            <a:chOff x="1429" y="0"/>
            <a:chExt cx="3991" cy="590"/>
          </a:xfrm>
        </p:grpSpPr>
        <p:sp>
          <p:nvSpPr>
            <p:cNvPr id="35847" name="AutoShape 7"/>
            <p:cNvSpPr>
              <a:spLocks noChangeArrowheads="1"/>
            </p:cNvSpPr>
            <p:nvPr/>
          </p:nvSpPr>
          <p:spPr bwMode="auto">
            <a:xfrm>
              <a:off x="1429" y="0"/>
              <a:ext cx="3991" cy="590"/>
            </a:xfrm>
            <a:prstGeom prst="horizontalScroll">
              <a:avLst>
                <a:gd name="adj" fmla="val 25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SzPct val="60000"/>
                <a:buFont typeface="Wingdings" pitchFamily="2" charset="2"/>
                <a:buNone/>
              </a:pPr>
              <a:endParaRPr lang="ru-RU" alt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/>
              <a:endParaRPr lang="ru-RU" altLang="ru-RU">
                <a:solidFill>
                  <a:srgbClr val="000099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565" y="160"/>
              <a:ext cx="3855" cy="231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altLang="ru-RU" b="1" dirty="0">
                  <a:solidFill>
                    <a:srgbClr val="000099"/>
                  </a:solidFill>
                  <a:latin typeface="Arial" charset="0"/>
                </a:rPr>
                <a:t>  </a:t>
              </a:r>
              <a:r>
                <a:rPr lang="ru-RU" altLang="ru-RU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Р</a:t>
              </a:r>
              <a:r>
                <a:rPr lang="ru-RU" altLang="ru-RU" b="1" dirty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одина  </a:t>
              </a:r>
              <a:r>
                <a:rPr lang="ru-RU" altLang="ru-RU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– 10 б </a:t>
              </a:r>
            </a:p>
          </p:txBody>
        </p:sp>
      </p:grp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611188" y="2847975"/>
            <a:ext cx="6870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 b="1" dirty="0">
                <a:effectLst>
                  <a:outerShdw blurRad="38100" dist="38100" dir="2700000" algn="tl">
                    <a:srgbClr val="242852"/>
                  </a:outerShdw>
                </a:effectLst>
                <a:latin typeface="Times New Roman" pitchFamily="18" charset="0"/>
              </a:rPr>
              <a:t>Древние  греки – жители   Афин</a:t>
            </a:r>
          </a:p>
        </p:txBody>
      </p:sp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644900"/>
            <a:ext cx="3381375" cy="278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088" y="685800"/>
            <a:ext cx="7402512" cy="3657600"/>
          </a:xfrm>
        </p:spPr>
        <p:txBody>
          <a:bodyPr/>
          <a:lstStyle/>
          <a:p>
            <a:pPr marL="18288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b="1" u="sng" dirty="0" smtClean="0"/>
              <a:t>С латинского этот термин обозначает устройство или установление</a:t>
            </a:r>
            <a:r>
              <a:rPr lang="ru-RU" sz="3600" b="1" dirty="0" smtClean="0"/>
              <a:t> </a:t>
            </a:r>
            <a:endParaRPr lang="ru-RU" sz="3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013325"/>
            <a:ext cx="6459736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/>
              <a:t>Конституция</a:t>
            </a:r>
            <a:endParaRPr lang="ru-RU" sz="3600" b="1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675688" y="6237288"/>
            <a:ext cx="288925" cy="431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36870" name="Group 6"/>
          <p:cNvGrpSpPr>
            <a:grpSpLocks/>
          </p:cNvGrpSpPr>
          <p:nvPr/>
        </p:nvGrpSpPr>
        <p:grpSpPr bwMode="auto">
          <a:xfrm>
            <a:off x="4643438" y="115888"/>
            <a:ext cx="4391025" cy="936625"/>
            <a:chOff x="1429" y="0"/>
            <a:chExt cx="3991" cy="590"/>
          </a:xfrm>
        </p:grpSpPr>
        <p:sp>
          <p:nvSpPr>
            <p:cNvPr id="36871" name="AutoShape 7"/>
            <p:cNvSpPr>
              <a:spLocks noChangeArrowheads="1"/>
            </p:cNvSpPr>
            <p:nvPr/>
          </p:nvSpPr>
          <p:spPr bwMode="auto">
            <a:xfrm>
              <a:off x="1429" y="0"/>
              <a:ext cx="3991" cy="590"/>
            </a:xfrm>
            <a:prstGeom prst="horizontalScroll">
              <a:avLst>
                <a:gd name="adj" fmla="val 25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SzPct val="60000"/>
                <a:buFont typeface="Wingdings" pitchFamily="2" charset="2"/>
                <a:buNone/>
              </a:pPr>
              <a:endParaRPr lang="ru-RU" alt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/>
              <a:endParaRPr lang="ru-RU" altLang="ru-RU">
                <a:solidFill>
                  <a:srgbClr val="000099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565" y="160"/>
              <a:ext cx="3855" cy="231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altLang="ru-RU" b="1" dirty="0">
                  <a:solidFill>
                    <a:srgbClr val="000099"/>
                  </a:solidFill>
                  <a:latin typeface="Arial" charset="0"/>
                </a:rPr>
                <a:t>  </a:t>
              </a:r>
              <a:r>
                <a:rPr lang="ru-RU" altLang="ru-RU" b="1" dirty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Родина </a:t>
              </a:r>
              <a:r>
                <a:rPr lang="ru-RU" altLang="ru-RU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– 20 б 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2988" y="1052513"/>
            <a:ext cx="7129462" cy="3889375"/>
          </a:xfrm>
        </p:spPr>
        <p:txBody>
          <a:bodyPr>
            <a:normAutofit/>
          </a:bodyPr>
          <a:lstStyle/>
          <a:p>
            <a:pPr marL="18288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/>
              <a:t>Назовите количество субъектов в РФ и их названия.</a:t>
            </a:r>
            <a:endParaRPr lang="en-US" sz="2800" b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088" y="4221088"/>
            <a:ext cx="7543800" cy="18511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85, республики, края, области, автономная область, </a:t>
            </a:r>
            <a:r>
              <a:rPr lang="ru-RU" sz="3200" dirty="0" err="1" smtClean="0"/>
              <a:t>автномные</a:t>
            </a:r>
            <a:r>
              <a:rPr lang="ru-RU" sz="3200" dirty="0" smtClean="0"/>
              <a:t> округа, города федерального значения</a:t>
            </a:r>
            <a:endParaRPr lang="ru-RU" sz="3200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675688" y="6237288"/>
            <a:ext cx="288925" cy="431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37894" name="Group 6"/>
          <p:cNvGrpSpPr>
            <a:grpSpLocks/>
          </p:cNvGrpSpPr>
          <p:nvPr/>
        </p:nvGrpSpPr>
        <p:grpSpPr bwMode="auto">
          <a:xfrm>
            <a:off x="4643438" y="115888"/>
            <a:ext cx="4391025" cy="936625"/>
            <a:chOff x="1429" y="0"/>
            <a:chExt cx="3991" cy="590"/>
          </a:xfrm>
        </p:grpSpPr>
        <p:sp>
          <p:nvSpPr>
            <p:cNvPr id="37895" name="AutoShape 7"/>
            <p:cNvSpPr>
              <a:spLocks noChangeArrowheads="1"/>
            </p:cNvSpPr>
            <p:nvPr/>
          </p:nvSpPr>
          <p:spPr bwMode="auto">
            <a:xfrm>
              <a:off x="1429" y="0"/>
              <a:ext cx="3991" cy="590"/>
            </a:xfrm>
            <a:prstGeom prst="horizontalScroll">
              <a:avLst>
                <a:gd name="adj" fmla="val 25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SzPct val="60000"/>
                <a:buFont typeface="Wingdings" pitchFamily="2" charset="2"/>
                <a:buNone/>
              </a:pPr>
              <a:endParaRPr lang="ru-RU" alt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/>
              <a:endParaRPr lang="ru-RU" altLang="ru-RU">
                <a:solidFill>
                  <a:srgbClr val="000099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565" y="160"/>
              <a:ext cx="3855" cy="231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altLang="ru-RU" b="1" dirty="0">
                  <a:solidFill>
                    <a:srgbClr val="000099"/>
                  </a:solidFill>
                  <a:latin typeface="Arial" charset="0"/>
                </a:rPr>
                <a:t>  </a:t>
              </a:r>
              <a:r>
                <a:rPr lang="ru-RU" altLang="ru-RU" b="1" dirty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Родина </a:t>
              </a:r>
              <a:r>
                <a:rPr lang="ru-RU" altLang="ru-RU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– 30 б 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836612"/>
            <a:ext cx="4391918" cy="5472707"/>
          </a:xfrm>
        </p:spPr>
        <p:txBody>
          <a:bodyPr>
            <a:normAutofit/>
          </a:bodyPr>
          <a:lstStyle/>
          <a:p>
            <a:pPr marL="18288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dirty="0" smtClean="0"/>
              <a:t>К чему призывает этот плакат? В какой тяжёлый период для нашей Родины он был создан?</a:t>
            </a:r>
          </a:p>
          <a:p>
            <a:pPr marL="18288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b="1" dirty="0"/>
          </a:p>
          <a:p>
            <a:pPr marL="18288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b="1" dirty="0" smtClean="0"/>
          </a:p>
          <a:p>
            <a:pPr marL="18288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b="1" dirty="0"/>
          </a:p>
          <a:p>
            <a:pPr marL="18288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b="1" dirty="0" smtClean="0"/>
          </a:p>
          <a:p>
            <a:pPr marL="18288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b="1" dirty="0"/>
          </a:p>
          <a:p>
            <a:pPr marL="18288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b="1" dirty="0" smtClean="0"/>
          </a:p>
          <a:p>
            <a:pPr marL="18288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b="1" dirty="0"/>
          </a:p>
          <a:p>
            <a:pPr marL="18288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b="1" dirty="0" smtClean="0"/>
              <a:t>Защита Родины, ВОВ </a:t>
            </a: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675688" y="6237288"/>
            <a:ext cx="288925" cy="431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913674" y="2643750"/>
            <a:ext cx="3308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463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SzPct val="60000"/>
            </a:pPr>
            <a:r>
              <a:rPr lang="ru-RU" altLang="ru-RU" sz="4000" b="1" dirty="0" smtClean="0">
                <a:solidFill>
                  <a:srgbClr val="FFFFFF"/>
                </a:solidFill>
              </a:rPr>
              <a:t> </a:t>
            </a:r>
            <a:endParaRPr lang="ru-RU" altLang="ru-RU" sz="4000" b="1" dirty="0">
              <a:solidFill>
                <a:srgbClr val="FFFFFF"/>
              </a:solidFill>
            </a:endParaRPr>
          </a:p>
        </p:txBody>
      </p:sp>
      <p:grpSp>
        <p:nvGrpSpPr>
          <p:cNvPr id="38923" name="Group 11"/>
          <p:cNvGrpSpPr>
            <a:grpSpLocks/>
          </p:cNvGrpSpPr>
          <p:nvPr/>
        </p:nvGrpSpPr>
        <p:grpSpPr bwMode="auto">
          <a:xfrm>
            <a:off x="4643438" y="115888"/>
            <a:ext cx="4391025" cy="936625"/>
            <a:chOff x="1429" y="0"/>
            <a:chExt cx="3991" cy="590"/>
          </a:xfrm>
        </p:grpSpPr>
        <p:sp>
          <p:nvSpPr>
            <p:cNvPr id="38924" name="AutoShape 12"/>
            <p:cNvSpPr>
              <a:spLocks noChangeArrowheads="1"/>
            </p:cNvSpPr>
            <p:nvPr/>
          </p:nvSpPr>
          <p:spPr bwMode="auto">
            <a:xfrm>
              <a:off x="1429" y="0"/>
              <a:ext cx="3991" cy="590"/>
            </a:xfrm>
            <a:prstGeom prst="horizontalScroll">
              <a:avLst>
                <a:gd name="adj" fmla="val 25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SzPct val="60000"/>
                <a:buFont typeface="Wingdings" pitchFamily="2" charset="2"/>
                <a:buNone/>
              </a:pPr>
              <a:endParaRPr lang="ru-RU" alt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/>
              <a:endParaRPr lang="ru-RU" altLang="ru-RU">
                <a:solidFill>
                  <a:srgbClr val="000099"/>
                </a:solidFill>
              </a:endParaRPr>
            </a:p>
          </p:txBody>
        </p:sp>
        <p:sp>
          <p:nvSpPr>
            <p:cNvPr id="3" name="Прямоугольник 4"/>
            <p:cNvSpPr/>
            <p:nvPr/>
          </p:nvSpPr>
          <p:spPr>
            <a:xfrm>
              <a:off x="1565" y="160"/>
              <a:ext cx="3855" cy="231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altLang="ru-RU" b="1" dirty="0">
                  <a:solidFill>
                    <a:srgbClr val="000099"/>
                  </a:solidFill>
                  <a:latin typeface="Arial" charset="0"/>
                </a:rPr>
                <a:t>  </a:t>
              </a:r>
              <a:r>
                <a:rPr lang="ru-RU" altLang="ru-RU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Р</a:t>
              </a:r>
              <a:r>
                <a:rPr lang="ru-RU" altLang="ru-RU" b="1" dirty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одина </a:t>
              </a:r>
              <a:r>
                <a:rPr lang="ru-RU" altLang="ru-RU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– 40 б </a:t>
              </a: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592" y="990601"/>
            <a:ext cx="3024336" cy="479965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00113" y="3429000"/>
            <a:ext cx="6192837" cy="30241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altLang="ru-RU" sz="2800" dirty="0" smtClean="0">
                <a:effectLst>
                  <a:outerShdw blurRad="38100" dist="38100" dir="2700000" algn="tl">
                    <a:srgbClr val="242852"/>
                  </a:outerShdw>
                </a:effectLst>
              </a:rPr>
              <a:t>Соблюдать конституцию, защищать отечество, платить законно установленные налоги и сборы, беречь памятники истории и культуры, бережно относиться к природным богатствам. </a:t>
            </a: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675688" y="6237288"/>
            <a:ext cx="288925" cy="431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39947" name="Group 11"/>
          <p:cNvGrpSpPr>
            <a:grpSpLocks/>
          </p:cNvGrpSpPr>
          <p:nvPr/>
        </p:nvGrpSpPr>
        <p:grpSpPr bwMode="auto">
          <a:xfrm>
            <a:off x="4643438" y="115888"/>
            <a:ext cx="4391025" cy="936625"/>
            <a:chOff x="1429" y="0"/>
            <a:chExt cx="3991" cy="590"/>
          </a:xfrm>
        </p:grpSpPr>
        <p:sp>
          <p:nvSpPr>
            <p:cNvPr id="39948" name="AutoShape 12"/>
            <p:cNvSpPr>
              <a:spLocks noChangeArrowheads="1"/>
            </p:cNvSpPr>
            <p:nvPr/>
          </p:nvSpPr>
          <p:spPr bwMode="auto">
            <a:xfrm>
              <a:off x="1429" y="0"/>
              <a:ext cx="3991" cy="590"/>
            </a:xfrm>
            <a:prstGeom prst="horizontalScroll">
              <a:avLst>
                <a:gd name="adj" fmla="val 25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SzPct val="60000"/>
                <a:buFont typeface="Wingdings" pitchFamily="2" charset="2"/>
                <a:buNone/>
              </a:pPr>
              <a:endParaRPr lang="ru-RU" alt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/>
              <a:endParaRPr lang="ru-RU" altLang="ru-RU">
                <a:solidFill>
                  <a:srgbClr val="000099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565" y="160"/>
              <a:ext cx="3855" cy="231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altLang="ru-RU" b="1" dirty="0">
                  <a:solidFill>
                    <a:srgbClr val="000099"/>
                  </a:solidFill>
                  <a:latin typeface="Arial" charset="0"/>
                </a:rPr>
                <a:t>  </a:t>
              </a:r>
              <a:r>
                <a:rPr lang="ru-RU" altLang="ru-RU" b="1" dirty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Родина </a:t>
              </a:r>
              <a:r>
                <a:rPr lang="ru-RU" altLang="ru-RU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– 50 б </a:t>
              </a:r>
            </a:p>
          </p:txBody>
        </p:sp>
      </p:grp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7462" indent="0">
              <a:buNone/>
            </a:pPr>
            <a:r>
              <a:rPr lang="ru-RU" sz="4800" dirty="0" smtClean="0"/>
              <a:t>Назовите обязанности гражданина</a:t>
            </a:r>
            <a:endParaRPr lang="ru-RU" sz="4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916113"/>
            <a:ext cx="6096000" cy="2427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None/>
            </a:pPr>
            <a:r>
              <a:rPr lang="ru-RU" altLang="ru-RU" sz="3600" b="1" smtClean="0">
                <a:effectLst>
                  <a:outerShdw blurRad="38100" dist="38100" dir="2700000" algn="tl">
                    <a:srgbClr val="242852"/>
                  </a:outerShdw>
                </a:effectLst>
              </a:rPr>
              <a:t>Спасибо за игру!</a:t>
            </a:r>
          </a:p>
        </p:txBody>
      </p:sp>
      <p:pic>
        <p:nvPicPr>
          <p:cNvPr id="52228" name="Picture 4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8"/>
          <a:stretch>
            <a:fillRect/>
          </a:stretch>
        </p:blipFill>
        <p:spPr bwMode="auto">
          <a:xfrm>
            <a:off x="6156325" y="404813"/>
            <a:ext cx="25146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85" name="Group 4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7967824"/>
              </p:ext>
            </p:extLst>
          </p:nvPr>
        </p:nvGraphicFramePr>
        <p:xfrm>
          <a:off x="468313" y="333375"/>
          <a:ext cx="8135937" cy="5630864"/>
        </p:xfrm>
        <a:graphic>
          <a:graphicData uri="http://schemas.openxmlformats.org/drawingml/2006/table">
            <a:tbl>
              <a:tblPr/>
              <a:tblGrid>
                <a:gridCol w="3024187"/>
                <a:gridCol w="1079500"/>
                <a:gridCol w="1008063"/>
                <a:gridCol w="936625"/>
                <a:gridCol w="935037"/>
                <a:gridCol w="1152525"/>
              </a:tblGrid>
              <a:tr h="1008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Человек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58C4"/>
                          </a:solidFill>
                          <a:effectLst/>
                          <a:latin typeface="Times New Roman" pitchFamily="18" charset="0"/>
                          <a:hlinkClick r:id="rId3" action="ppaction://hlinksldjump"/>
                        </a:rPr>
                        <a:t>10</a:t>
                      </a:r>
                      <a:endParaRPr kumimoji="0" lang="ru-RU" alt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58C4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58C4"/>
                          </a:solidFill>
                          <a:effectLst/>
                          <a:latin typeface="Times New Roman" pitchFamily="18" charset="0"/>
                          <a:hlinkClick r:id="rId4" action="ppaction://hlinksldjump"/>
                        </a:rPr>
                        <a:t>20</a:t>
                      </a:r>
                      <a:endParaRPr kumimoji="0" lang="ru-RU" alt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58C4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58C4"/>
                          </a:solidFill>
                          <a:effectLst/>
                          <a:latin typeface="Times New Roman" pitchFamily="18" charset="0"/>
                          <a:hlinkClick r:id="rId5" action="ppaction://hlinksldjump"/>
                        </a:rPr>
                        <a:t>30</a:t>
                      </a:r>
                      <a:endParaRPr kumimoji="0" lang="ru-RU" altLang="ru-RU" sz="5400" b="1" i="0" u="none" strike="noStrike" cap="none" normalizeH="0" baseline="0" smtClean="0">
                        <a:ln>
                          <a:noFill/>
                        </a:ln>
                        <a:solidFill>
                          <a:srgbClr val="0E58C4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58C4"/>
                          </a:solidFill>
                          <a:effectLst/>
                          <a:latin typeface="Times New Roman" pitchFamily="18" charset="0"/>
                          <a:hlinkClick r:id="rId6" action="ppaction://hlinksldjump"/>
                        </a:rPr>
                        <a:t>40</a:t>
                      </a:r>
                      <a:endParaRPr kumimoji="0" lang="ru-RU" altLang="ru-RU" sz="5400" b="1" i="0" u="none" strike="noStrike" cap="none" normalizeH="0" baseline="0" smtClean="0">
                        <a:ln>
                          <a:noFill/>
                        </a:ln>
                        <a:solidFill>
                          <a:srgbClr val="0E58C4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58C4"/>
                          </a:solidFill>
                          <a:effectLst/>
                          <a:latin typeface="Times New Roman" pitchFamily="18" charset="0"/>
                          <a:hlinkClick r:id="rId7" action="ppaction://hlinksldjump"/>
                        </a:rPr>
                        <a:t>50</a:t>
                      </a:r>
                      <a:endParaRPr kumimoji="0" lang="ru-RU" altLang="ru-RU" sz="6000" b="1" i="0" u="none" strike="noStrike" cap="none" normalizeH="0" baseline="0" smtClean="0">
                        <a:ln>
                          <a:noFill/>
                        </a:ln>
                        <a:solidFill>
                          <a:srgbClr val="0E58C4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863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Семья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58C4"/>
                          </a:solidFill>
                          <a:effectLst/>
                          <a:latin typeface="Times New Roman" pitchFamily="18" charset="0"/>
                          <a:hlinkClick r:id="rId8" action="ppaction://hlinksldjump"/>
                        </a:rPr>
                        <a:t>10</a:t>
                      </a:r>
                      <a:endParaRPr kumimoji="0" lang="ru-RU" alt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58C4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58C4"/>
                          </a:solidFill>
                          <a:effectLst/>
                          <a:latin typeface="Times New Roman" pitchFamily="18" charset="0"/>
                          <a:hlinkClick r:id="rId9" action="ppaction://hlinksldjump"/>
                        </a:rPr>
                        <a:t>20</a:t>
                      </a:r>
                      <a:endParaRPr kumimoji="0" lang="ru-RU" alt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58C4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58C4"/>
                          </a:solidFill>
                          <a:effectLst/>
                          <a:latin typeface="Times New Roman" pitchFamily="18" charset="0"/>
                          <a:hlinkClick r:id="rId10" action="ppaction://hlinksldjump"/>
                        </a:rPr>
                        <a:t>30</a:t>
                      </a:r>
                      <a:endParaRPr kumimoji="0" lang="ru-RU" alt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58C4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58C4"/>
                          </a:solidFill>
                          <a:effectLst/>
                          <a:latin typeface="Times New Roman" pitchFamily="18" charset="0"/>
                          <a:hlinkClick r:id="rId11" action="ppaction://hlinksldjump"/>
                        </a:rPr>
                        <a:t>40</a:t>
                      </a:r>
                      <a:endParaRPr kumimoji="0" lang="ru-RU" altLang="ru-RU" sz="5400" b="1" i="0" u="none" strike="noStrike" cap="none" normalizeH="0" baseline="0" smtClean="0">
                        <a:ln>
                          <a:noFill/>
                        </a:ln>
                        <a:solidFill>
                          <a:srgbClr val="0E58C4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58C4"/>
                          </a:solidFill>
                          <a:effectLst/>
                          <a:latin typeface="Times New Roman" pitchFamily="18" charset="0"/>
                          <a:hlinkClick r:id="rId12" action="ppaction://hlinksldjump"/>
                        </a:rPr>
                        <a:t>50</a:t>
                      </a:r>
                      <a:endParaRPr kumimoji="0" lang="ru-RU" altLang="ru-RU" sz="5400" b="1" i="0" u="none" strike="noStrike" cap="none" normalizeH="0" baseline="0" smtClean="0">
                        <a:ln>
                          <a:noFill/>
                        </a:ln>
                        <a:solidFill>
                          <a:srgbClr val="0E58C4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950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Школа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3" action="ppaction://hlinksldjump"/>
                        </a:rPr>
                        <a:t>10</a:t>
                      </a:r>
                      <a:endParaRPr kumimoji="0" lang="ru-RU" altLang="ru-RU" sz="5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4" action="ppaction://hlinksldjump"/>
                        </a:rPr>
                        <a:t>20</a:t>
                      </a:r>
                      <a:endParaRPr kumimoji="0" lang="ru-RU" altLang="ru-RU" sz="5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5" action="ppaction://hlinksldjump"/>
                        </a:rPr>
                        <a:t>30</a:t>
                      </a:r>
                      <a:endParaRPr kumimoji="0" lang="ru-RU" alt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6" action="ppaction://hlinksldjump"/>
                        </a:rPr>
                        <a:t>40</a:t>
                      </a:r>
                      <a:endParaRPr kumimoji="0" lang="ru-RU" alt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7" action="ppaction://hlinksldjump"/>
                        </a:rPr>
                        <a:t>50</a:t>
                      </a:r>
                      <a:endParaRPr kumimoji="0" lang="ru-RU" altLang="ru-RU" sz="5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181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Труд и творчество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58C4"/>
                          </a:solidFill>
                          <a:effectLst/>
                          <a:latin typeface="Times New Roman" pitchFamily="18" charset="0"/>
                          <a:hlinkClick r:id="rId18" action="ppaction://hlinksldjump"/>
                        </a:rPr>
                        <a:t>10</a:t>
                      </a:r>
                      <a:endParaRPr kumimoji="0" lang="ru-RU" altLang="ru-RU" sz="5400" b="1" i="0" u="none" strike="noStrike" cap="none" normalizeH="0" baseline="0" smtClean="0">
                        <a:ln>
                          <a:noFill/>
                        </a:ln>
                        <a:solidFill>
                          <a:srgbClr val="0E58C4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58C4"/>
                          </a:solidFill>
                          <a:effectLst/>
                          <a:latin typeface="Times New Roman" pitchFamily="18" charset="0"/>
                          <a:hlinkClick r:id="rId19" action="ppaction://hlinksldjump"/>
                        </a:rPr>
                        <a:t>20</a:t>
                      </a:r>
                      <a:endParaRPr kumimoji="0" lang="ru-RU" altLang="ru-RU" sz="5400" b="1" i="0" u="none" strike="noStrike" cap="none" normalizeH="0" baseline="0" smtClean="0">
                        <a:ln>
                          <a:noFill/>
                        </a:ln>
                        <a:solidFill>
                          <a:srgbClr val="0E58C4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58C4"/>
                          </a:solidFill>
                          <a:effectLst/>
                          <a:latin typeface="Times New Roman" pitchFamily="18" charset="0"/>
                          <a:hlinkClick r:id="rId20" action="ppaction://hlinksldjump"/>
                        </a:rPr>
                        <a:t>30</a:t>
                      </a:r>
                      <a:endParaRPr kumimoji="0" lang="ru-RU" altLang="ru-RU" sz="5400" b="1" i="0" u="none" strike="noStrike" cap="none" normalizeH="0" baseline="0" smtClean="0">
                        <a:ln>
                          <a:noFill/>
                        </a:ln>
                        <a:solidFill>
                          <a:srgbClr val="0E58C4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58C4"/>
                          </a:solidFill>
                          <a:effectLst/>
                          <a:latin typeface="Times New Roman" pitchFamily="18" charset="0"/>
                          <a:hlinkClick r:id="rId21" action="ppaction://hlinksldjump"/>
                        </a:rPr>
                        <a:t>40</a:t>
                      </a:r>
                      <a:endParaRPr kumimoji="0" lang="ru-RU" alt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58C4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58C4"/>
                          </a:solidFill>
                          <a:effectLst/>
                          <a:latin typeface="Times New Roman" pitchFamily="18" charset="0"/>
                          <a:hlinkClick r:id="rId22" action="ppaction://hlinksldjump"/>
                        </a:rPr>
                        <a:t>50</a:t>
                      </a:r>
                      <a:endParaRPr kumimoji="0" lang="ru-RU" altLang="ru-RU" sz="5400" b="1" i="0" u="none" strike="noStrike" cap="none" normalizeH="0" baseline="0" smtClean="0">
                        <a:ln>
                          <a:noFill/>
                        </a:ln>
                        <a:solidFill>
                          <a:srgbClr val="0E58C4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157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Родина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23" action="ppaction://hlinksldjump"/>
                        </a:rPr>
                        <a:t>10</a:t>
                      </a:r>
                      <a:endParaRPr kumimoji="0" lang="ru-RU" altLang="ru-RU" sz="5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24" action="ppaction://hlinksldjump"/>
                        </a:rPr>
                        <a:t>20</a:t>
                      </a:r>
                      <a:endParaRPr kumimoji="0" lang="ru-RU" altLang="ru-RU" sz="5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25" action="ppaction://hlinksldjump"/>
                        </a:rPr>
                        <a:t>30</a:t>
                      </a:r>
                      <a:endParaRPr kumimoji="0" lang="ru-RU" altLang="ru-RU" sz="5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26" action="ppaction://hlinksldjump"/>
                        </a:rPr>
                        <a:t>40</a:t>
                      </a:r>
                      <a:endParaRPr kumimoji="0" lang="ru-RU" altLang="ru-RU" sz="5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9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5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3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27" action="ppaction://hlinksldjump"/>
                        </a:rPr>
                        <a:t>50</a:t>
                      </a:r>
                      <a:endParaRPr kumimoji="0" lang="ru-RU" alt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Объект 1"/>
          <p:cNvSpPr txBox="1">
            <a:spLocks/>
          </p:cNvSpPr>
          <p:nvPr/>
        </p:nvSpPr>
        <p:spPr bwMode="auto">
          <a:xfrm>
            <a:off x="1619250" y="1125538"/>
            <a:ext cx="5256213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7463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SzPct val="60000"/>
              <a:buFont typeface="Wingdings" pitchFamily="2" charset="2"/>
              <a:buNone/>
            </a:pPr>
            <a:r>
              <a:rPr lang="ru-RU" altLang="ru-RU" sz="3600" b="1" dirty="0" smtClean="0"/>
              <a:t>Как называют первого человека на земле?</a:t>
            </a:r>
            <a:endParaRPr lang="ru-RU" altLang="ru-RU" sz="3600" b="1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675688" y="6237288"/>
            <a:ext cx="288925" cy="431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4787900" y="0"/>
            <a:ext cx="4032250" cy="936625"/>
          </a:xfrm>
          <a:prstGeom prst="horizontalScroll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SzPct val="60000"/>
              <a:buFont typeface="Wingdings" pitchFamily="2" charset="2"/>
              <a:buNone/>
            </a:pPr>
            <a:endParaRPr lang="ru-RU" alt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20000"/>
              </a:spcBef>
              <a:buSzPct val="60000"/>
              <a:buFont typeface="Wingdings" pitchFamily="2" charset="2"/>
              <a:buNone/>
            </a:pPr>
            <a:r>
              <a:rPr lang="ru-RU" altLang="ru-RU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Человек-10 </a:t>
            </a:r>
            <a:r>
              <a:rPr lang="ru-RU" alt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</a:t>
            </a:r>
          </a:p>
          <a:p>
            <a:pPr algn="ctr"/>
            <a:endParaRPr lang="ru-RU" altLang="ru-RU" dirty="0">
              <a:solidFill>
                <a:srgbClr val="000099"/>
              </a:solidFill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250825" y="2924175"/>
            <a:ext cx="3164841" cy="30469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 altLang="ru-RU" sz="3200" u="sng" dirty="0" smtClean="0">
              <a:effectLst>
                <a:outerShdw blurRad="38100" dist="38100" dir="2700000" algn="tl">
                  <a:srgbClr val="242852"/>
                </a:outerShdw>
              </a:effectLst>
              <a:latin typeface="Times New Roman" pitchFamily="18" charset="0"/>
            </a:endParaRPr>
          </a:p>
          <a:p>
            <a:endParaRPr lang="ru-RU" altLang="ru-RU" sz="3200" u="sng" dirty="0">
              <a:effectLst>
                <a:outerShdw blurRad="38100" dist="38100" dir="2700000" algn="tl">
                  <a:srgbClr val="242852"/>
                </a:outerShdw>
              </a:effectLst>
              <a:latin typeface="Times New Roman" pitchFamily="18" charset="0"/>
            </a:endParaRPr>
          </a:p>
          <a:p>
            <a:endParaRPr lang="ru-RU" altLang="ru-RU" sz="3200" u="sng" dirty="0" smtClean="0">
              <a:effectLst>
                <a:outerShdw blurRad="38100" dist="38100" dir="2700000" algn="tl">
                  <a:srgbClr val="242852"/>
                </a:outerShdw>
              </a:effectLst>
              <a:latin typeface="Times New Roman" pitchFamily="18" charset="0"/>
            </a:endParaRPr>
          </a:p>
          <a:p>
            <a:endParaRPr lang="ru-RU" altLang="ru-RU" sz="3200" u="sng" dirty="0">
              <a:effectLst>
                <a:outerShdw blurRad="38100" dist="38100" dir="2700000" algn="tl">
                  <a:srgbClr val="242852"/>
                </a:outerShdw>
              </a:effectLst>
              <a:latin typeface="Times New Roman" pitchFamily="18" charset="0"/>
            </a:endParaRPr>
          </a:p>
          <a:p>
            <a:endParaRPr lang="ru-RU" altLang="ru-RU" sz="3200" u="sng" dirty="0" smtClean="0">
              <a:effectLst>
                <a:outerShdw blurRad="38100" dist="38100" dir="2700000" algn="tl">
                  <a:srgbClr val="242852"/>
                </a:outerShdw>
              </a:effectLst>
              <a:latin typeface="Times New Roman" pitchFamily="18" charset="0"/>
            </a:endParaRPr>
          </a:p>
          <a:p>
            <a:r>
              <a:rPr lang="ru-RU" altLang="ru-RU" sz="3200" u="sng" dirty="0" smtClean="0">
                <a:effectLst>
                  <a:outerShdw blurRad="38100" dist="38100" dir="2700000" algn="tl">
                    <a:srgbClr val="242852"/>
                  </a:outerShdw>
                </a:effectLst>
                <a:latin typeface="Times New Roman" pitchFamily="18" charset="0"/>
              </a:rPr>
              <a:t>Человек умелый </a:t>
            </a:r>
            <a:endParaRPr lang="ru-RU" altLang="ru-RU" sz="2800" dirty="0">
              <a:effectLst>
                <a:outerShdw blurRad="38100" dist="38100" dir="2700000" algn="tl">
                  <a:srgbClr val="242852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08920"/>
            <a:ext cx="258127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850" y="1700213"/>
            <a:ext cx="8351838" cy="2282825"/>
          </a:xfrm>
        </p:spPr>
        <p:txBody>
          <a:bodyPr/>
          <a:lstStyle/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400" dirty="0" smtClean="0"/>
              <a:t>Назовите сходства и  отличия человека от животного</a:t>
            </a:r>
            <a:endParaRPr lang="ru-RU" sz="4400" dirty="0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675688" y="6237288"/>
            <a:ext cx="288925" cy="431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4787900" y="0"/>
            <a:ext cx="4032250" cy="936625"/>
          </a:xfrm>
          <a:prstGeom prst="horizontalScroll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SzPct val="60000"/>
              <a:buFont typeface="Wingdings" pitchFamily="2" charset="2"/>
              <a:buNone/>
            </a:pPr>
            <a:endParaRPr lang="ru-RU" alt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20000"/>
              </a:spcBef>
              <a:buSzPct val="60000"/>
              <a:buFont typeface="Wingdings" pitchFamily="2" charset="2"/>
              <a:buNone/>
            </a:pPr>
            <a:r>
              <a:rPr lang="ru-RU" altLang="ru-RU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Человек </a:t>
            </a:r>
            <a:r>
              <a:rPr lang="ru-RU" alt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- 20 б</a:t>
            </a:r>
          </a:p>
          <a:p>
            <a:pPr algn="ctr"/>
            <a:endParaRPr lang="ru-RU" altLang="ru-RU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685800" y="3729038"/>
            <a:ext cx="7543800" cy="1071562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Заголовок 2"/>
          <p:cNvSpPr>
            <a:spLocks noGrp="1"/>
          </p:cNvSpPr>
          <p:nvPr>
            <p:ph idx="1"/>
          </p:nvPr>
        </p:nvSpPr>
        <p:spPr>
          <a:xfrm>
            <a:off x="685800" y="1268412"/>
            <a:ext cx="8134350" cy="3056216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marL="17463" indent="0">
              <a:buFont typeface="Wingdings" pitchFamily="2" charset="2"/>
              <a:buNone/>
            </a:pPr>
            <a:r>
              <a:rPr lang="ru-RU" altLang="ru-RU" sz="5400" b="1" dirty="0" smtClean="0">
                <a:effectLst>
                  <a:outerShdw blurRad="38100" dist="38100" dir="2700000" algn="tl">
                    <a:srgbClr val="242852"/>
                  </a:outerShdw>
                </a:effectLst>
              </a:rPr>
              <a:t>Передача от родителей детям цвета волос, глаз, особенностей поведения называется</a:t>
            </a:r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675688" y="6237288"/>
            <a:ext cx="288925" cy="431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95288" y="3278188"/>
            <a:ext cx="828040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altLang="ru-RU" sz="4400" b="1" dirty="0">
              <a:solidFill>
                <a:srgbClr val="FFFFFF"/>
              </a:solidFill>
              <a:cs typeface="Times New Roman" pitchFamily="18" charset="0"/>
            </a:endParaRPr>
          </a:p>
          <a:p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4787900" y="0"/>
            <a:ext cx="4032250" cy="936625"/>
          </a:xfrm>
          <a:prstGeom prst="horizontalScroll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SzPct val="60000"/>
              <a:buFont typeface="Wingdings" pitchFamily="2" charset="2"/>
              <a:buNone/>
            </a:pPr>
            <a:endParaRPr lang="ru-RU" alt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20000"/>
              </a:spcBef>
              <a:buSzPct val="60000"/>
              <a:buFont typeface="Wingdings" pitchFamily="2" charset="2"/>
              <a:buNone/>
            </a:pPr>
            <a:r>
              <a:rPr lang="ru-RU" alt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Человек </a:t>
            </a:r>
            <a:r>
              <a:rPr lang="ru-RU" altLang="ru-RU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- 30 </a:t>
            </a:r>
            <a:r>
              <a:rPr lang="ru-RU" alt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</a:t>
            </a:r>
          </a:p>
          <a:p>
            <a:pPr algn="ctr"/>
            <a:endParaRPr lang="ru-RU" altLang="ru-RU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71775" y="5805488"/>
            <a:ext cx="4319588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человечество</a:t>
            </a:r>
            <a:endParaRPr lang="ru-RU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675688" y="6237288"/>
            <a:ext cx="288925" cy="431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1187450" y="1412875"/>
            <a:ext cx="694848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5400"/>
              <a:t>Сумма людей живших </a:t>
            </a:r>
          </a:p>
          <a:p>
            <a:r>
              <a:rPr lang="ru-RU" altLang="ru-RU" sz="5400"/>
              <a:t>и живущих на планете</a:t>
            </a: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4787900" y="0"/>
            <a:ext cx="4032250" cy="936625"/>
          </a:xfrm>
          <a:prstGeom prst="horizontalScroll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SzPct val="60000"/>
              <a:buFont typeface="Wingdings" pitchFamily="2" charset="2"/>
              <a:buNone/>
            </a:pPr>
            <a:endParaRPr lang="ru-RU" alt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20000"/>
              </a:spcBef>
              <a:buSzPct val="60000"/>
              <a:buFont typeface="Wingdings" pitchFamily="2" charset="2"/>
              <a:buNone/>
            </a:pPr>
            <a:r>
              <a:rPr lang="ru-RU" altLang="ru-RU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Человек- 40 </a:t>
            </a:r>
            <a:r>
              <a:rPr lang="ru-RU" alt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</a:t>
            </a:r>
          </a:p>
          <a:p>
            <a:pPr algn="ctr"/>
            <a:endParaRPr lang="ru-RU" altLang="ru-RU" dirty="0">
              <a:solidFill>
                <a:srgbClr val="000099"/>
              </a:solidFill>
            </a:endParaRPr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25538"/>
            <a:ext cx="6911975" cy="478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ъект 1"/>
          <p:cNvSpPr>
            <a:spLocks noGrp="1"/>
          </p:cNvSpPr>
          <p:nvPr>
            <p:ph idx="1"/>
          </p:nvPr>
        </p:nvSpPr>
        <p:spPr bwMode="auto">
          <a:xfrm>
            <a:off x="539750" y="1268413"/>
            <a:ext cx="7689850" cy="3074987"/>
          </a:xfrm>
        </p:spPr>
        <p:txBody>
          <a:bodyPr wrap="square" numCol="1" anchorCtr="0" compatLnSpc="1">
            <a:prstTxWarp prst="textNoShape">
              <a:avLst/>
            </a:prstTxWarp>
            <a:normAutofit fontScale="40000" lnSpcReduction="20000"/>
          </a:bodyPr>
          <a:lstStyle/>
          <a:p>
            <a:pPr marL="17463" lvl="0" indent="0" algn="ctr">
              <a:buNone/>
            </a:pPr>
            <a:endParaRPr lang="ru-RU" altLang="ru-RU" sz="2800" b="1" u="sng" dirty="0" smtClean="0">
              <a:solidFill>
                <a:prstClr val="white"/>
              </a:solidFill>
              <a:effectLst>
                <a:outerShdw blurRad="38100" dist="38100" dir="2700000" algn="tl">
                  <a:srgbClr val="242852"/>
                </a:outerShdw>
              </a:effectLst>
            </a:endParaRPr>
          </a:p>
          <a:p>
            <a:pPr marL="17463" lvl="0" indent="0" algn="ctr">
              <a:buNone/>
            </a:pPr>
            <a:r>
              <a:rPr lang="ru-RU" altLang="ru-RU" sz="5100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242852"/>
                  </a:outerShdw>
                </a:effectLst>
              </a:rPr>
              <a:t>Расставьте </a:t>
            </a:r>
            <a:r>
              <a:rPr lang="ru-RU" altLang="ru-RU" sz="5100" b="1" u="sng" dirty="0">
                <a:solidFill>
                  <a:prstClr val="white"/>
                </a:solidFill>
                <a:effectLst>
                  <a:outerShdw blurRad="38100" dist="38100" dir="2700000" algn="tl">
                    <a:srgbClr val="242852"/>
                  </a:outerShdw>
                </a:effectLst>
              </a:rPr>
              <a:t>по порядку основные периоды жизни человека:</a:t>
            </a:r>
          </a:p>
          <a:p>
            <a:pPr marL="17463" lvl="0" indent="0">
              <a:buFont typeface="Wingdings" pitchFamily="2" charset="2"/>
              <a:buAutoNum type="arabicPeriod"/>
            </a:pPr>
            <a:r>
              <a:rPr lang="ru-RU" altLang="ru-RU" sz="5100" b="1" dirty="0">
                <a:solidFill>
                  <a:prstClr val="white"/>
                </a:solidFill>
                <a:effectLst>
                  <a:outerShdw blurRad="38100" dist="38100" dir="2700000" algn="tl">
                    <a:srgbClr val="242852"/>
                  </a:outerShdw>
                </a:effectLst>
              </a:rPr>
              <a:t>Отрочество;</a:t>
            </a:r>
          </a:p>
          <a:p>
            <a:pPr marL="17463" lvl="0" indent="0">
              <a:buFont typeface="Wingdings" pitchFamily="2" charset="2"/>
              <a:buAutoNum type="arabicPeriod"/>
            </a:pPr>
            <a:r>
              <a:rPr lang="ru-RU" altLang="ru-RU" sz="5100" b="1" dirty="0">
                <a:solidFill>
                  <a:prstClr val="white"/>
                </a:solidFill>
                <a:effectLst>
                  <a:outerShdw blurRad="38100" dist="38100" dir="2700000" algn="tl">
                    <a:srgbClr val="242852"/>
                  </a:outerShdw>
                </a:effectLst>
              </a:rPr>
              <a:t> Детство;</a:t>
            </a:r>
          </a:p>
          <a:p>
            <a:pPr marL="17463" lvl="0" indent="0">
              <a:buFont typeface="Wingdings" pitchFamily="2" charset="2"/>
              <a:buAutoNum type="arabicPeriod"/>
            </a:pPr>
            <a:r>
              <a:rPr lang="ru-RU" altLang="ru-RU" sz="5100" b="1" dirty="0">
                <a:solidFill>
                  <a:prstClr val="white"/>
                </a:solidFill>
                <a:effectLst>
                  <a:outerShdw blurRad="38100" dist="38100" dir="2700000" algn="tl">
                    <a:srgbClr val="242852"/>
                  </a:outerShdw>
                </a:effectLst>
              </a:rPr>
              <a:t> Юность;</a:t>
            </a:r>
          </a:p>
          <a:p>
            <a:pPr marL="17463" lvl="0" indent="0">
              <a:buFont typeface="Wingdings" pitchFamily="2" charset="2"/>
              <a:buAutoNum type="arabicPeriod"/>
            </a:pPr>
            <a:r>
              <a:rPr lang="ru-RU" altLang="ru-RU" sz="5100" b="1" dirty="0">
                <a:solidFill>
                  <a:prstClr val="white"/>
                </a:solidFill>
                <a:effectLst>
                  <a:outerShdw blurRad="38100" dist="38100" dir="2700000" algn="tl">
                    <a:srgbClr val="242852"/>
                  </a:outerShdw>
                </a:effectLst>
              </a:rPr>
              <a:t> Зрелость;</a:t>
            </a:r>
          </a:p>
          <a:p>
            <a:pPr marL="17463" lvl="0" indent="0">
              <a:buFont typeface="Wingdings" pitchFamily="2" charset="2"/>
              <a:buAutoNum type="arabicPeriod"/>
            </a:pPr>
            <a:r>
              <a:rPr lang="ru-RU" altLang="ru-RU" sz="5100" b="1" dirty="0">
                <a:solidFill>
                  <a:prstClr val="white"/>
                </a:solidFill>
                <a:effectLst>
                  <a:outerShdw blurRad="38100" dist="38100" dir="2700000" algn="tl">
                    <a:srgbClr val="242852"/>
                  </a:outerShdw>
                </a:effectLst>
              </a:rPr>
              <a:t> Старость;</a:t>
            </a:r>
          </a:p>
          <a:p>
            <a:pPr marL="17463" lvl="0" indent="0">
              <a:buFont typeface="Wingdings" pitchFamily="2" charset="2"/>
              <a:buAutoNum type="arabicPeriod"/>
            </a:pPr>
            <a:r>
              <a:rPr lang="ru-RU" altLang="ru-RU" sz="5100" b="1" dirty="0">
                <a:solidFill>
                  <a:prstClr val="white"/>
                </a:solidFill>
                <a:effectLst>
                  <a:outerShdw blurRad="38100" dist="38100" dir="2700000" algn="tl">
                    <a:srgbClr val="242852"/>
                  </a:outerShdw>
                </a:effectLst>
              </a:rPr>
              <a:t> Младенчество;</a:t>
            </a:r>
          </a:p>
          <a:p>
            <a:pPr marL="17463" lvl="0" indent="0">
              <a:buFont typeface="Wingdings" pitchFamily="2" charset="2"/>
              <a:buAutoNum type="arabicPeriod"/>
            </a:pPr>
            <a:r>
              <a:rPr lang="ru-RU" altLang="ru-RU" sz="5100" b="1" dirty="0">
                <a:solidFill>
                  <a:prstClr val="white"/>
                </a:solidFill>
                <a:effectLst>
                  <a:outerShdw blurRad="38100" dist="38100" dir="2700000" algn="tl">
                    <a:srgbClr val="242852"/>
                  </a:outerShdw>
                </a:effectLst>
              </a:rPr>
              <a:t> Молодость;</a:t>
            </a:r>
          </a:p>
          <a:p>
            <a:pPr marL="17463" indent="0">
              <a:buFont typeface="Wingdings" pitchFamily="2" charset="2"/>
              <a:buNone/>
            </a:pPr>
            <a:endParaRPr lang="ru-RU" altLang="ru-RU" sz="4000" b="1" dirty="0" smtClean="0">
              <a:effectLst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altLang="ru-RU" sz="4800" dirty="0" smtClean="0">
                <a:effectLst>
                  <a:outerShdw blurRad="38100" dist="38100" dir="2700000" algn="tl">
                    <a:srgbClr val="242852"/>
                  </a:outerShdw>
                </a:effectLst>
              </a:rPr>
              <a:t>6, 2, 1, 3, 7, 4, 5</a:t>
            </a: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675688" y="6237288"/>
            <a:ext cx="288925" cy="431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4787900" y="0"/>
            <a:ext cx="4032250" cy="936625"/>
          </a:xfrm>
          <a:prstGeom prst="horizontalScroll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SzPct val="60000"/>
              <a:buFont typeface="Wingdings" pitchFamily="2" charset="2"/>
              <a:buNone/>
            </a:pPr>
            <a:endParaRPr lang="ru-RU" alt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20000"/>
              </a:spcBef>
              <a:buSzPct val="60000"/>
              <a:buFont typeface="Wingdings" pitchFamily="2" charset="2"/>
              <a:buNone/>
            </a:pPr>
            <a:r>
              <a:rPr lang="ru-RU" altLang="ru-RU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Человек - </a:t>
            </a:r>
            <a:r>
              <a:rPr lang="ru-RU" alt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50 б</a:t>
            </a:r>
          </a:p>
          <a:p>
            <a:pPr algn="ctr"/>
            <a:endParaRPr lang="ru-RU" altLang="ru-RU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188" y="1412875"/>
            <a:ext cx="7680325" cy="1512069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marL="17463" indent="0" algn="ctr">
              <a:buFont typeface="Wingdings" pitchFamily="2" charset="2"/>
              <a:buNone/>
            </a:pPr>
            <a:r>
              <a:rPr lang="ru-RU" altLang="ru-RU" sz="4400" b="1" dirty="0" smtClean="0">
                <a:effectLst/>
              </a:rPr>
              <a:t>Назовите определение семьи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3861048"/>
            <a:ext cx="5977210" cy="280804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Малая группа людей основанная на браке и кровном родстве</a:t>
            </a: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675688" y="6237288"/>
            <a:ext cx="288925" cy="431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0487" name="Group 7"/>
          <p:cNvGrpSpPr>
            <a:grpSpLocks/>
          </p:cNvGrpSpPr>
          <p:nvPr/>
        </p:nvGrpSpPr>
        <p:grpSpPr bwMode="auto">
          <a:xfrm>
            <a:off x="2411413" y="0"/>
            <a:ext cx="6551612" cy="936625"/>
            <a:chOff x="1429" y="119"/>
            <a:chExt cx="4127" cy="590"/>
          </a:xfrm>
        </p:grpSpPr>
        <p:sp>
          <p:nvSpPr>
            <p:cNvPr id="20486" name="AutoShape 6"/>
            <p:cNvSpPr>
              <a:spLocks noChangeArrowheads="1"/>
            </p:cNvSpPr>
            <p:nvPr/>
          </p:nvSpPr>
          <p:spPr bwMode="auto">
            <a:xfrm>
              <a:off x="1429" y="119"/>
              <a:ext cx="4127" cy="590"/>
            </a:xfrm>
            <a:prstGeom prst="horizontalScroll">
              <a:avLst>
                <a:gd name="adj" fmla="val 25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SzPct val="60000"/>
                <a:buFont typeface="Wingdings" pitchFamily="2" charset="2"/>
                <a:buNone/>
              </a:pPr>
              <a:endParaRPr lang="ru-RU" alt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/>
              <a:endParaRPr lang="ru-RU" altLang="ru-RU">
                <a:solidFill>
                  <a:srgbClr val="000099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565" y="255"/>
              <a:ext cx="3900" cy="288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altLang="ru-RU" sz="2400" b="1" dirty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Семья </a:t>
              </a:r>
              <a:r>
                <a:rPr lang="ru-RU" altLang="ru-RU" sz="24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- 10 б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Другая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498DF1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1695</TotalTime>
  <Words>697</Words>
  <Application>Microsoft Office PowerPoint</Application>
  <PresentationFormat>Экран (4:3)</PresentationFormat>
  <Paragraphs>171</Paragraphs>
  <Slides>29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Calibri</vt:lpstr>
      <vt:lpstr>Impact</vt:lpstr>
      <vt:lpstr>PT Sans</vt:lpstr>
      <vt:lpstr>Times New Roman</vt:lpstr>
      <vt:lpstr>Wingdings</vt:lpstr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человечество</vt:lpstr>
      <vt:lpstr>6, 2, 1, 3, 7, 4, 5</vt:lpstr>
      <vt:lpstr>Малая группа людей основанная на браке и кровном родстве</vt:lpstr>
      <vt:lpstr>В семье живут три поколения: дети, родители и родители родителей</vt:lpstr>
      <vt:lpstr>Презентация PowerPoint</vt:lpstr>
      <vt:lpstr>Семейный кодекс</vt:lpstr>
      <vt:lpstr>Домострой </vt:lpstr>
      <vt:lpstr>Основная школа </vt:lpstr>
      <vt:lpstr>Презентация PowerPoint</vt:lpstr>
      <vt:lpstr>Презентация PowerPoint</vt:lpstr>
      <vt:lpstr>Презентация PowerPoint</vt:lpstr>
      <vt:lpstr>Самообразование</vt:lpstr>
      <vt:lpstr>Целенаправленная деятельность, направленная на создание с помощью орудий труда материальных и духовных ценностей</vt:lpstr>
      <vt:lpstr>Постоянный,  оплачиваемый, сложный, творческий, умственный, индивидуальный, добровольный</vt:lpstr>
      <vt:lpstr>Презентация PowerPoint</vt:lpstr>
      <vt:lpstr>Циолковский Константин Эдуардович</vt:lpstr>
      <vt:lpstr>Нестор</vt:lpstr>
      <vt:lpstr>Презентация PowerPoint</vt:lpstr>
      <vt:lpstr>Конституция</vt:lpstr>
      <vt:lpstr>85, республики, края, области, автономная область, автномные округа, города федерального значения</vt:lpstr>
      <vt:lpstr>Презентация PowerPoint</vt:lpstr>
      <vt:lpstr>Соблюдать конституцию, защищать отечество, платить законно установленные налоги и сборы, беречь памятники истории и культуры, бережно относиться к природным богатствам. 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ЗЛАТОРИНА</dc:creator>
  <cp:lastModifiedBy>Благов Сергей Александрович</cp:lastModifiedBy>
  <cp:revision>76</cp:revision>
  <dcterms:created xsi:type="dcterms:W3CDTF">2011-12-13T15:58:38Z</dcterms:created>
  <dcterms:modified xsi:type="dcterms:W3CDTF">2019-02-15T02:11:33Z</dcterms:modified>
</cp:coreProperties>
</file>