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</p:sldMasterIdLst>
  <p:sldIdLst>
    <p:sldId id="263" r:id="rId5"/>
    <p:sldId id="270" r:id="rId6"/>
    <p:sldId id="265" r:id="rId7"/>
    <p:sldId id="257" r:id="rId8"/>
    <p:sldId id="258" r:id="rId9"/>
    <p:sldId id="277" r:id="rId10"/>
    <p:sldId id="272" r:id="rId11"/>
    <p:sldId id="274" r:id="rId12"/>
    <p:sldId id="275" r:id="rId13"/>
    <p:sldId id="268" r:id="rId14"/>
    <p:sldId id="271" r:id="rId15"/>
    <p:sldId id="269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7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58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04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97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11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71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29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7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16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62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34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1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790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6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59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73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59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43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35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48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03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6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256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95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31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23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974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88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87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780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81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76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0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261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994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719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077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152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2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2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84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28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83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80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10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3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5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7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testpad.com/ru/test/1999245-kompetencii-uchitelya-po-formirovaniyu-funkcionalnoj-gramotnosti-obuchayush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543800" cy="3566160"/>
          </a:xfrm>
        </p:spPr>
        <p:txBody>
          <a:bodyPr>
            <a:normAutofit/>
          </a:bodyPr>
          <a:lstStyle/>
          <a:p>
            <a:r>
              <a:rPr lang="ru-RU" sz="4400" b="1" dirty="0">
                <a:ea typeface="Calibri"/>
                <a:cs typeface="Times New Roman"/>
              </a:rPr>
              <a:t>Практические решения инновационных задач на примере методического сопровождения формирования функциональной грамотности</a:t>
            </a:r>
            <a:r>
              <a:rPr lang="ru-RU" sz="4400" dirty="0">
                <a:ea typeface="Calibri"/>
                <a:cs typeface="Times New Roman"/>
              </a:rPr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175252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068960"/>
            <a:ext cx="482453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Диагностика/самодиагностика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50131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prstClr val="black"/>
                </a:solidFill>
              </a:rPr>
              <a:t>Теоретичекая</a:t>
            </a:r>
            <a:r>
              <a:rPr lang="ru-RU" dirty="0" smtClean="0">
                <a:solidFill>
                  <a:prstClr val="black"/>
                </a:solidFill>
              </a:rPr>
              <a:t> часть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1308" y="50131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Практическая часть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9" b="11458"/>
          <a:stretch/>
        </p:blipFill>
        <p:spPr bwMode="auto">
          <a:xfrm>
            <a:off x="2122847" y="123269"/>
            <a:ext cx="4785446" cy="270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53825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prstClr val="black"/>
                </a:solidFill>
                <a:hlinkClick r:id="rId3"/>
              </a:rPr>
              <a:t>onlinetestpad.com/ru/test/1999245-kompetencii-uchitelya-po-formirovaniyu-funkcionalnoj-gramotnosti-obuchayush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5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307"/>
            <a:ext cx="6103299" cy="581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3357929"/>
            <a:ext cx="1584176" cy="375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61- 89%</a:t>
            </a:r>
            <a:r>
              <a:rPr lang="ru-RU" b="1" dirty="0" smtClean="0"/>
              <a:t>89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87724" y="4653136"/>
            <a:ext cx="136815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90-100%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0312" y="188640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7.10.24- диагностика (Приказ)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705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3"/>
            <a:ext cx="705678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2544263"/>
            <a:ext cx="26642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педагог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674062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наставник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5139" y="4622254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prstClr val="white"/>
                </a:solidFill>
              </a:rPr>
              <a:t>методслужба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4674062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руководитель МО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Правая фигурная скобка 22"/>
          <p:cNvSpPr/>
          <p:nvPr/>
        </p:nvSpPr>
        <p:spPr>
          <a:xfrm rot="5400000">
            <a:off x="3905178" y="1217563"/>
            <a:ext cx="576064" cy="5723139"/>
          </a:xfrm>
          <a:prstGeom prst="rightBrace">
            <a:avLst>
              <a:gd name="adj1" fmla="val 0"/>
              <a:gd name="adj2" fmla="val 4934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9712" y="3579098"/>
            <a:ext cx="39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МЕТОДИЧЕСКАЯ ПОДДЕРЖКА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35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833" y="548680"/>
            <a:ext cx="8928992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mtClean="0">
                <a:solidFill>
                  <a:prstClr val="black"/>
                </a:solidFill>
                <a:ea typeface="Calibri"/>
                <a:cs typeface="Times New Roman"/>
              </a:rPr>
              <a:t>Проект решения: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Утвердить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рабочую группу  по формированию ФГ на уроках  и во внеурочной деятельности.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Утвердить дорожную карту по формированию ФГ в КЦО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Утвердить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график  тренингов по использованию ЭОР по ФГ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Провести входную диагностику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и анализ сформированности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ФГ у обучающихся КЦО в 6, 9 классах  (октябрь).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Провести диагностику профессиональных компетенций и проанализировать профдефициты в области формирования ФГ педагогов.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Разработать и реализовать индивидуальные образовательные маршруты педагогов с учетом их профессиональных дефицитов по формированию ФГ (в рамках своего предмета).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Методической службе КЦО обеспечить  организационное и методическое сопровождение продвижения педагога по ИОМ «Формирование ФГ».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Разработать и реализовать комплекс мер по организации обучения и обмена опытом педагогов по вопросам формирования функциональной грамотности обучающихся с учетом деятельности МО (открытые уроки, методические семинары, мастер-классы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);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51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17" y="908720"/>
            <a:ext cx="887168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12360" y="1052736"/>
            <a:ext cx="792088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2024 г.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86950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8" t="39430" r="-632" b="11913"/>
          <a:stretch/>
        </p:blipFill>
        <p:spPr bwMode="auto">
          <a:xfrm>
            <a:off x="287016" y="836712"/>
            <a:ext cx="885698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95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589999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A1A1A"/>
                </a:solidFill>
                <a:latin typeface="YS Text"/>
              </a:rPr>
              <a:t>Откуда ветер дует?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628800"/>
            <a:ext cx="84519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1A1A1A"/>
                </a:solidFill>
                <a:latin typeface="YS Text"/>
              </a:rPr>
              <a:t>Минпросвещения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 в Методических рекомендациях конкретизировало понятие </a:t>
            </a:r>
            <a:r>
              <a:rPr lang="ru-RU" dirty="0" smtClean="0">
                <a:solidFill>
                  <a:srgbClr val="FF0000"/>
                </a:solidFill>
                <a:latin typeface="YS Text"/>
              </a:rPr>
              <a:t>ИОМ</a:t>
            </a:r>
            <a:r>
              <a:rPr lang="ru-RU" dirty="0">
                <a:solidFill>
                  <a:srgbClr val="FF0000"/>
                </a:solidFill>
                <a:latin typeface="YS Text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YS Text"/>
              </a:rPr>
              <a:t>как комплекс </a:t>
            </a:r>
            <a:r>
              <a:rPr lang="ru-RU" dirty="0">
                <a:solidFill>
                  <a:srgbClr val="FF0000"/>
                </a:solidFill>
                <a:latin typeface="YS Text"/>
              </a:rPr>
              <a:t>мероприятий для повышения квалификации и профессионального </a:t>
            </a:r>
            <a:r>
              <a:rPr lang="ru-RU" dirty="0" smtClean="0">
                <a:solidFill>
                  <a:srgbClr val="FF0000"/>
                </a:solidFill>
                <a:latin typeface="YS Text"/>
              </a:rPr>
              <a:t>развития, который </a:t>
            </a:r>
            <a:r>
              <a:rPr lang="ru-RU" dirty="0">
                <a:solidFill>
                  <a:srgbClr val="FF0000"/>
                </a:solidFill>
                <a:latin typeface="YS Text"/>
              </a:rPr>
              <a:t>разработан персонально для учителя с учетом особенностей </a:t>
            </a:r>
            <a:r>
              <a:rPr lang="ru-RU" dirty="0" smtClean="0">
                <a:solidFill>
                  <a:srgbClr val="FF0000"/>
                </a:solidFill>
                <a:latin typeface="YS Text"/>
              </a:rPr>
              <a:t>его профессиональной </a:t>
            </a:r>
            <a:r>
              <a:rPr lang="ru-RU" dirty="0">
                <a:solidFill>
                  <a:srgbClr val="FF0000"/>
                </a:solidFill>
                <a:latin typeface="YS Text"/>
              </a:rPr>
              <a:t>деятельности, личностных характеристик, целей и задач</a:t>
            </a:r>
            <a:r>
              <a:rPr lang="ru-RU" dirty="0" smtClean="0">
                <a:solidFill>
                  <a:srgbClr val="FF0000"/>
                </a:solidFill>
                <a:latin typeface="YS Text"/>
              </a:rPr>
              <a:t>.</a:t>
            </a:r>
          </a:p>
          <a:p>
            <a:endParaRPr lang="ru-RU" dirty="0">
              <a:solidFill>
                <a:srgbClr val="1A1A1A"/>
              </a:solidFill>
              <a:latin typeface="YS Text"/>
            </a:endParaRPr>
          </a:p>
          <a:p>
            <a:endParaRPr lang="ru-RU" dirty="0">
              <a:solidFill>
                <a:srgbClr val="1A1A1A"/>
              </a:solidFill>
              <a:latin typeface="YS Text"/>
            </a:endParaRP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Учитель разрабатывает ИОМ на основе результатов диагностики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профессиональных дефицитов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и с учетом особенностей своей школы. </a:t>
            </a:r>
            <a:endParaRPr lang="ru-RU" dirty="0" smtClean="0">
              <a:solidFill>
                <a:srgbClr val="1A1A1A"/>
              </a:solidFill>
              <a:latin typeface="YS Text"/>
            </a:endParaRPr>
          </a:p>
          <a:p>
            <a:endParaRPr lang="ru-RU" dirty="0">
              <a:solidFill>
                <a:srgbClr val="1A1A1A"/>
              </a:solidFill>
              <a:latin typeface="YS Text"/>
            </a:endParaRPr>
          </a:p>
          <a:p>
            <a:r>
              <a:rPr lang="ru-RU" dirty="0" smtClean="0">
                <a:solidFill>
                  <a:srgbClr val="1A1A1A"/>
                </a:solidFill>
                <a:latin typeface="YS Text"/>
              </a:rPr>
              <a:t>Затем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реализует его при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методической поддержке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и </a:t>
            </a:r>
            <a:r>
              <a:rPr lang="ru-RU" dirty="0" err="1">
                <a:solidFill>
                  <a:srgbClr val="1A1A1A"/>
                </a:solidFill>
                <a:latin typeface="YS Text"/>
              </a:rPr>
              <a:t>тьюторском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 сопровождении работников центра непрерывного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повышения профессионального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мастерства.</a:t>
            </a:r>
            <a:endParaRPr lang="ru-RU" b="0" i="0" dirty="0">
              <a:solidFill>
                <a:srgbClr val="1A1A1A"/>
              </a:solidFill>
              <a:effectLst/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4240458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A1A1A"/>
                </a:solidFill>
                <a:latin typeface="YS Text"/>
              </a:rPr>
              <a:t>Обоснование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Нормативные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документы: </a:t>
            </a:r>
          </a:p>
          <a:p>
            <a:endParaRPr lang="ru-RU" dirty="0">
              <a:solidFill>
                <a:srgbClr val="1A1A1A"/>
              </a:solidFill>
              <a:latin typeface="YS Text"/>
            </a:endParaRPr>
          </a:p>
          <a:p>
            <a:r>
              <a:rPr lang="ru-RU" dirty="0" smtClean="0">
                <a:solidFill>
                  <a:srgbClr val="1A1A1A"/>
                </a:solidFill>
                <a:latin typeface="YS Text"/>
              </a:rPr>
              <a:t>•распоряжение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Правительства от 31.12.2019 № 3273-р «Об утверждении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основных принципов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национальной системы профессионального роста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педагогических работников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Российской Федерации, включая национальную систему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учительского роста»;</a:t>
            </a:r>
          </a:p>
          <a:p>
            <a:endParaRPr lang="ru-RU" dirty="0">
              <a:solidFill>
                <a:srgbClr val="1A1A1A"/>
              </a:solidFill>
              <a:latin typeface="YS Text"/>
            </a:endParaRPr>
          </a:p>
          <a:p>
            <a:r>
              <a:rPr lang="ru-RU" dirty="0" smtClean="0">
                <a:solidFill>
                  <a:srgbClr val="1A1A1A"/>
                </a:solidFill>
                <a:latin typeface="YS Text"/>
              </a:rPr>
              <a:t>•письмо </a:t>
            </a:r>
            <a:r>
              <a:rPr lang="ru-RU" dirty="0" err="1">
                <a:solidFill>
                  <a:srgbClr val="1A1A1A"/>
                </a:solidFill>
                <a:latin typeface="YS Text"/>
              </a:rPr>
              <a:t>Минпросвещения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 от 08.11.2021 № АЗ-872/08 «О направлении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методических рекомендаций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»:</a:t>
            </a:r>
          </a:p>
          <a:p>
            <a:endParaRPr lang="ru-RU" dirty="0">
              <a:solidFill>
                <a:srgbClr val="1A1A1A"/>
              </a:solidFill>
              <a:latin typeface="YS Text"/>
            </a:endParaRPr>
          </a:p>
          <a:p>
            <a:r>
              <a:rPr lang="ru-RU" dirty="0" smtClean="0">
                <a:solidFill>
                  <a:srgbClr val="1A1A1A"/>
                </a:solidFill>
                <a:latin typeface="YS Text"/>
              </a:rPr>
              <a:t>•</a:t>
            </a:r>
            <a:r>
              <a:rPr lang="ru-RU" dirty="0" err="1" smtClean="0">
                <a:solidFill>
                  <a:srgbClr val="1A1A1A"/>
                </a:solidFill>
                <a:latin typeface="YS Text"/>
              </a:rPr>
              <a:t>профстандарт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«Педагог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»;</a:t>
            </a:r>
          </a:p>
          <a:p>
            <a:endParaRPr lang="ru-RU" dirty="0">
              <a:solidFill>
                <a:srgbClr val="1A1A1A"/>
              </a:solidFill>
              <a:latin typeface="YS Text"/>
            </a:endParaRPr>
          </a:p>
          <a:p>
            <a:r>
              <a:rPr lang="ru-RU" dirty="0" smtClean="0">
                <a:solidFill>
                  <a:srgbClr val="1A1A1A"/>
                </a:solidFill>
                <a:latin typeface="YS Text"/>
              </a:rPr>
              <a:t>•</a:t>
            </a:r>
            <a:r>
              <a:rPr lang="ru-RU" dirty="0" err="1" smtClean="0">
                <a:solidFill>
                  <a:srgbClr val="1A1A1A"/>
                </a:solidFill>
                <a:latin typeface="YS Text"/>
              </a:rPr>
              <a:t>профстандарт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«Педагог-психолог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»;</a:t>
            </a:r>
          </a:p>
          <a:p>
            <a:endParaRPr lang="ru-RU" dirty="0">
              <a:solidFill>
                <a:srgbClr val="1A1A1A"/>
              </a:solidFill>
              <a:latin typeface="YS Text"/>
            </a:endParaRPr>
          </a:p>
          <a:p>
            <a:r>
              <a:rPr lang="ru-RU" dirty="0" smtClean="0">
                <a:solidFill>
                  <a:srgbClr val="1A1A1A"/>
                </a:solidFill>
                <a:latin typeface="YS Text"/>
              </a:rPr>
              <a:t>•</a:t>
            </a:r>
            <a:r>
              <a:rPr lang="ru-RU" dirty="0" err="1" smtClean="0">
                <a:solidFill>
                  <a:srgbClr val="1A1A1A"/>
                </a:solidFill>
                <a:latin typeface="YS Text"/>
              </a:rPr>
              <a:t>профстандарт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«Специалист в области воспитания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»;</a:t>
            </a:r>
          </a:p>
          <a:p>
            <a:endParaRPr lang="ru-RU" dirty="0">
              <a:solidFill>
                <a:srgbClr val="1A1A1A"/>
              </a:solidFill>
              <a:latin typeface="YS Text"/>
            </a:endParaRPr>
          </a:p>
          <a:p>
            <a:r>
              <a:rPr lang="ru-RU" dirty="0" smtClean="0">
                <a:solidFill>
                  <a:srgbClr val="1A1A1A"/>
                </a:solidFill>
                <a:latin typeface="YS Text"/>
              </a:rPr>
              <a:t>•</a:t>
            </a:r>
            <a:r>
              <a:rPr lang="ru-RU" dirty="0" err="1" smtClean="0">
                <a:solidFill>
                  <a:srgbClr val="1A1A1A"/>
                </a:solidFill>
                <a:latin typeface="YS Text"/>
              </a:rPr>
              <a:t>профстандарт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«Педагог дополнительного образования детей с взрослых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»;</a:t>
            </a:r>
          </a:p>
          <a:p>
            <a:endParaRPr lang="ru-RU" dirty="0">
              <a:solidFill>
                <a:srgbClr val="1A1A1A"/>
              </a:solidFill>
              <a:latin typeface="YS Text"/>
            </a:endParaRPr>
          </a:p>
          <a:p>
            <a:r>
              <a:rPr lang="ru-RU" dirty="0" smtClean="0">
                <a:solidFill>
                  <a:srgbClr val="1A1A1A"/>
                </a:solidFill>
                <a:latin typeface="YS Text"/>
              </a:rPr>
              <a:t>•ЕКС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должностей работников образования.</a:t>
            </a:r>
            <a:endParaRPr lang="ru-RU" b="0" i="0" dirty="0">
              <a:solidFill>
                <a:srgbClr val="1A1A1A"/>
              </a:solidFill>
              <a:effectLst/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1792256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3" t="12797" r="-1" b="45860"/>
          <a:stretch/>
        </p:blipFill>
        <p:spPr bwMode="auto">
          <a:xfrm>
            <a:off x="2339752" y="-31647"/>
            <a:ext cx="644420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26064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Цель: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7251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Инструмент: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4653136"/>
            <a:ext cx="6336704" cy="136815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Индивидуальный образовательный маршрут (ИОМ) педагога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8337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ФГ. Методический консалтинг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374723"/>
              </p:ext>
            </p:extLst>
          </p:nvPr>
        </p:nvGraphicFramePr>
        <p:xfrm>
          <a:off x="107504" y="1124744"/>
          <a:ext cx="8928992" cy="5480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331"/>
                <a:gridCol w="3257117"/>
                <a:gridCol w="2695544"/>
              </a:tblGrid>
              <a:tr h="725841"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получилось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</a:t>
                      </a:r>
                      <a:r>
                        <a:rPr lang="ru-RU" baseline="0" dirty="0" smtClean="0"/>
                        <a:t> не получилось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Направление деятельности</a:t>
                      </a:r>
                      <a:endParaRPr lang="ru-RU" dirty="0"/>
                    </a:p>
                  </a:txBody>
                  <a:tcPr/>
                </a:tc>
              </a:tr>
              <a:tr h="4458735">
                <a:tc>
                  <a:txBody>
                    <a:bodyPr/>
                    <a:lstStyle/>
                    <a:p>
                      <a:r>
                        <a:rPr lang="ru-RU" dirty="0" smtClean="0"/>
                        <a:t>Опыт инновационной деятельности внесен в краевую базу инноваций</a:t>
                      </a:r>
                    </a:p>
                    <a:p>
                      <a:endParaRPr lang="ru-RU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Выступления на региональных и краевых фестивалях, семинарах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Мастер-классы на курсах по </a:t>
                      </a:r>
                      <a:r>
                        <a:rPr lang="ru-RU" dirty="0" err="1" smtClean="0"/>
                        <a:t>инноватике</a:t>
                      </a:r>
                      <a:r>
                        <a:rPr lang="ru-RU" dirty="0" smtClean="0"/>
                        <a:t> и предметных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Публикации в федеральных</a:t>
                      </a:r>
                      <a:r>
                        <a:rPr lang="ru-RU" baseline="0" dirty="0" smtClean="0"/>
                        <a:t> и краевых изданиях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/>
                        <a:t>Вебинары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/>
                        <a:t>Внешняя диагностика ФГ (8,9 </a:t>
                      </a:r>
                      <a:r>
                        <a:rPr lang="ru-RU" baseline="0" dirty="0" err="1" smtClean="0"/>
                        <a:t>кл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Расписание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Модульная</a:t>
                      </a:r>
                      <a:r>
                        <a:rPr lang="ru-RU" baseline="0" dirty="0" smtClean="0"/>
                        <a:t> программа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ru-RU" dirty="0" smtClean="0"/>
                        <a:t>-(2)- вводное, теория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ru-RU" dirty="0" smtClean="0"/>
                        <a:t>-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4-5</a:t>
                      </a:r>
                      <a:r>
                        <a:rPr lang="ru-RU" dirty="0" smtClean="0"/>
                        <a:t>- решение задач (в РЭШ</a:t>
                      </a:r>
                      <a:r>
                        <a:rPr lang="en-US" dirty="0" smtClean="0"/>
                        <a:t>)</a:t>
                      </a:r>
                      <a:endParaRPr lang="ru-RU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ru-RU" dirty="0" smtClean="0"/>
                        <a:t>- решение заданий  в письменной форме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ru-RU" dirty="0" smtClean="0"/>
                        <a:t>-диагностика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ru-RU" baseline="0" dirty="0" smtClean="0"/>
                        <a:t>- разбор заданий, подведение итогов, обобщение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Парное расписание</a:t>
                      </a:r>
                    </a:p>
                    <a:p>
                      <a:endParaRPr lang="ru-RU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Разработка программы (Модуля) срок-1 неделя сентября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Посещение занятий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Диагностика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ИОМ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Тренинги, курсы, вебинары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Диагностика ФГ (внешняя 8,9 </a:t>
                      </a:r>
                      <a:r>
                        <a:rPr lang="ru-RU" dirty="0" err="1" smtClean="0"/>
                        <a:t>кл</a:t>
                      </a:r>
                      <a:r>
                        <a:rPr lang="ru-RU" dirty="0" smtClean="0"/>
                        <a:t>+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внутрення</a:t>
                      </a:r>
                      <a:r>
                        <a:rPr lang="ru-RU" baseline="0" dirty="0" smtClean="0"/>
                        <a:t> диагностика 5,6,7 классы)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5004048" y="2060848"/>
            <a:ext cx="57606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868144" y="2636912"/>
            <a:ext cx="2880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19872" y="58772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04.09.24-тренинг (РЭШ)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57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580854"/>
              </p:ext>
            </p:extLst>
          </p:nvPr>
        </p:nvGraphicFramePr>
        <p:xfrm>
          <a:off x="0" y="133890"/>
          <a:ext cx="9144000" cy="673817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43608"/>
                <a:gridCol w="1242392"/>
                <a:gridCol w="1143000"/>
                <a:gridCol w="1070992"/>
                <a:gridCol w="1215008"/>
                <a:gridCol w="1305272"/>
                <a:gridCol w="936104"/>
                <a:gridCol w="1187624"/>
              </a:tblGrid>
              <a:tr h="765085">
                <a:tc>
                  <a:txBody>
                    <a:bodyPr/>
                    <a:lstStyle/>
                    <a:p>
                      <a:r>
                        <a:rPr lang="ru-RU" dirty="0" smtClean="0"/>
                        <a:t>5.1.1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5.1.2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5.2.1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5.2.2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5.3.1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5.3.2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5.4.1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5.4.2</a:t>
                      </a:r>
                      <a:endParaRPr lang="ru-RU" dirty="0"/>
                    </a:p>
                  </a:txBody>
                  <a:tcPr/>
                </a:tc>
              </a:tr>
              <a:tr h="76508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ЕН</a:t>
                      </a:r>
                    </a:p>
                    <a:p>
                      <a:r>
                        <a:rPr lang="ru-RU" sz="1600" dirty="0" smtClean="0"/>
                        <a:t>Щекота Л.В.</a:t>
                      </a:r>
                      <a:endParaRPr lang="ru-RU" sz="1600" dirty="0"/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ЕН</a:t>
                      </a:r>
                    </a:p>
                    <a:p>
                      <a:r>
                        <a:rPr lang="ru-RU" sz="1600" dirty="0" err="1" smtClean="0"/>
                        <a:t>Полюхович</a:t>
                      </a:r>
                      <a:r>
                        <a:rPr lang="ru-RU" sz="1600" dirty="0" smtClean="0"/>
                        <a:t> Л.М.</a:t>
                      </a:r>
                      <a:endParaRPr lang="ru-RU" sz="1600" dirty="0"/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МГ</a:t>
                      </a:r>
                    </a:p>
                    <a:p>
                      <a:r>
                        <a:rPr lang="ru-RU" sz="1600" dirty="0" smtClean="0"/>
                        <a:t>Дедова</a:t>
                      </a:r>
                      <a:r>
                        <a:rPr lang="ru-RU" sz="1600" baseline="0" dirty="0" smtClean="0"/>
                        <a:t> И.В.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МГ</a:t>
                      </a:r>
                    </a:p>
                    <a:p>
                      <a:r>
                        <a:rPr lang="ru-RU" sz="1600" dirty="0" smtClean="0"/>
                        <a:t>Рогачева Т.И.</a:t>
                      </a:r>
                      <a:endParaRPr lang="ru-RU" sz="1600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ЧГ</a:t>
                      </a:r>
                      <a:r>
                        <a:rPr lang="ru-RU" sz="1600" dirty="0" smtClean="0"/>
                        <a:t> Остроухова Ю.В.</a:t>
                      </a:r>
                      <a:endParaRPr lang="ru-RU" sz="16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ЧГ </a:t>
                      </a:r>
                      <a:r>
                        <a:rPr lang="ru-RU" sz="1600" dirty="0" err="1" smtClean="0"/>
                        <a:t>Шаповалова</a:t>
                      </a:r>
                      <a:r>
                        <a:rPr lang="ru-RU" sz="1600" dirty="0" smtClean="0"/>
                        <a:t> Т.В.</a:t>
                      </a:r>
                      <a:endParaRPr lang="ru-RU" sz="16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КГ</a:t>
                      </a:r>
                    </a:p>
                    <a:p>
                      <a:r>
                        <a:rPr lang="ru-RU" sz="1600" dirty="0" err="1" smtClean="0"/>
                        <a:t>Чмыре-ва</a:t>
                      </a:r>
                      <a:r>
                        <a:rPr lang="ru-RU" sz="1600" dirty="0" smtClean="0"/>
                        <a:t> Н.А.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КГ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r>
                        <a:rPr lang="ru-RU" sz="1600" dirty="0" err="1" smtClean="0"/>
                        <a:t>Манукян</a:t>
                      </a:r>
                      <a:r>
                        <a:rPr lang="ru-RU" sz="1600" dirty="0" smtClean="0"/>
                        <a:t> Г.Г.</a:t>
                      </a:r>
                      <a:endParaRPr lang="ru-RU" sz="1600" dirty="0"/>
                    </a:p>
                  </a:txBody>
                  <a:tcPr/>
                </a:tc>
              </a:tr>
              <a:tr h="76508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6.1.1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6.1.2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6.2.1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6.2.2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6.3.1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6.3.2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6.4.1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6.4.2</a:t>
                      </a:r>
                      <a:endParaRPr lang="ru-RU" b="1" dirty="0"/>
                    </a:p>
                  </a:txBody>
                  <a:tcPr/>
                </a:tc>
              </a:tr>
              <a:tr h="76508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МГ</a:t>
                      </a:r>
                    </a:p>
                    <a:p>
                      <a:r>
                        <a:rPr lang="ru-RU" sz="1600" dirty="0" smtClean="0"/>
                        <a:t>Ратова Ю.В.</a:t>
                      </a:r>
                      <a:endParaRPr lang="ru-RU" sz="1600" dirty="0"/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МГ</a:t>
                      </a:r>
                    </a:p>
                    <a:p>
                      <a:r>
                        <a:rPr lang="ru-RU" sz="1600" dirty="0" smtClean="0"/>
                        <a:t>Рогачева Т.И.</a:t>
                      </a:r>
                      <a:endParaRPr lang="ru-RU" sz="1600" dirty="0"/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ЧГ </a:t>
                      </a:r>
                      <a:r>
                        <a:rPr lang="ru-RU" sz="1600" dirty="0" smtClean="0"/>
                        <a:t>Остроухо-</a:t>
                      </a:r>
                      <a:r>
                        <a:rPr lang="ru-RU" sz="1600" dirty="0" err="1" smtClean="0"/>
                        <a:t>ва</a:t>
                      </a:r>
                      <a:r>
                        <a:rPr lang="ru-RU" sz="1600" dirty="0" smtClean="0"/>
                        <a:t> Ю.В.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ЧГ </a:t>
                      </a:r>
                      <a:r>
                        <a:rPr lang="ru-RU" sz="1600" dirty="0" err="1" smtClean="0"/>
                        <a:t>Шаповалова</a:t>
                      </a:r>
                      <a:r>
                        <a:rPr lang="ru-RU" sz="1600" dirty="0" smtClean="0"/>
                        <a:t> Т.В.</a:t>
                      </a:r>
                      <a:endParaRPr lang="ru-RU" sz="1600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КГ</a:t>
                      </a:r>
                    </a:p>
                    <a:p>
                      <a:r>
                        <a:rPr lang="ru-RU" sz="1600" dirty="0" err="1" smtClean="0"/>
                        <a:t>Чмырева</a:t>
                      </a:r>
                      <a:r>
                        <a:rPr lang="ru-RU" sz="1600" dirty="0" smtClean="0"/>
                        <a:t> Н.А.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КГ </a:t>
                      </a:r>
                    </a:p>
                    <a:p>
                      <a:r>
                        <a:rPr lang="ru-RU" sz="1600" dirty="0" err="1" smtClean="0"/>
                        <a:t>Манукян</a:t>
                      </a:r>
                      <a:r>
                        <a:rPr lang="ru-RU" sz="1600" dirty="0" smtClean="0"/>
                        <a:t> Г.Г.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ЕН</a:t>
                      </a:r>
                    </a:p>
                    <a:p>
                      <a:r>
                        <a:rPr lang="ru-RU" sz="1600" dirty="0" smtClean="0"/>
                        <a:t>Щекота Л.В.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ЕН</a:t>
                      </a:r>
                    </a:p>
                    <a:p>
                      <a:r>
                        <a:rPr lang="ru-RU" sz="1600" dirty="0" err="1" smtClean="0"/>
                        <a:t>Полюхо</a:t>
                      </a:r>
                      <a:r>
                        <a:rPr lang="ru-RU" sz="1600" dirty="0" smtClean="0"/>
                        <a:t>-</a:t>
                      </a:r>
                    </a:p>
                    <a:p>
                      <a:r>
                        <a:rPr lang="ru-RU" sz="1600" dirty="0" err="1" smtClean="0"/>
                        <a:t>вич</a:t>
                      </a:r>
                      <a:r>
                        <a:rPr lang="ru-RU" sz="1600" dirty="0" smtClean="0"/>
                        <a:t> Л.М.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49543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7.1.1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7.1.2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7.2.1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7.2.2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7.3.1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7.3.2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7.4.1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7.4.2</a:t>
                      </a:r>
                      <a:endParaRPr lang="ru-RU" b="1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ЧГ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r>
                        <a:rPr lang="ru-RU" sz="1600" dirty="0" smtClean="0"/>
                        <a:t>Рябчук О.Г.</a:t>
                      </a:r>
                      <a:endParaRPr lang="ru-RU" sz="1600" dirty="0"/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ЧГ</a:t>
                      </a:r>
                    </a:p>
                    <a:p>
                      <a:r>
                        <a:rPr lang="ru-RU" sz="1600" dirty="0" err="1" smtClean="0"/>
                        <a:t>Заливина</a:t>
                      </a:r>
                      <a:r>
                        <a:rPr lang="ru-RU" sz="1600" dirty="0" smtClean="0"/>
                        <a:t> И.О.</a:t>
                      </a:r>
                      <a:endParaRPr lang="ru-RU" sz="1600" dirty="0"/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КГ</a:t>
                      </a:r>
                    </a:p>
                    <a:p>
                      <a:r>
                        <a:rPr lang="ru-RU" sz="1600" dirty="0" err="1" smtClean="0"/>
                        <a:t>Чмырева</a:t>
                      </a:r>
                      <a:r>
                        <a:rPr lang="ru-RU" sz="1600" dirty="0" smtClean="0"/>
                        <a:t> Н.А.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КГ </a:t>
                      </a:r>
                      <a:r>
                        <a:rPr lang="ru-RU" sz="1600" dirty="0" err="1" smtClean="0"/>
                        <a:t>Манукян</a:t>
                      </a:r>
                      <a:r>
                        <a:rPr lang="ru-RU" sz="1600" dirty="0" smtClean="0"/>
                        <a:t> Г.Г.</a:t>
                      </a:r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ЕН</a:t>
                      </a:r>
                    </a:p>
                    <a:p>
                      <a:r>
                        <a:rPr lang="ru-RU" sz="1600" dirty="0" smtClean="0"/>
                        <a:t>Шпигун А.Н.</a:t>
                      </a:r>
                      <a:endParaRPr lang="ru-RU" sz="16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ЕН</a:t>
                      </a:r>
                    </a:p>
                    <a:p>
                      <a:r>
                        <a:rPr lang="ru-RU" sz="1600" dirty="0" err="1" smtClean="0"/>
                        <a:t>Кива</a:t>
                      </a:r>
                      <a:r>
                        <a:rPr lang="ru-RU" sz="1600" dirty="0" smtClean="0"/>
                        <a:t> Е.А.</a:t>
                      </a:r>
                      <a:endParaRPr lang="ru-RU" sz="16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МГ</a:t>
                      </a:r>
                    </a:p>
                    <a:p>
                      <a:r>
                        <a:rPr lang="ru-RU" sz="1600" dirty="0" smtClean="0"/>
                        <a:t>Ратова Ю.В.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МГ</a:t>
                      </a:r>
                    </a:p>
                    <a:p>
                      <a:r>
                        <a:rPr lang="ru-RU" sz="1600" dirty="0" err="1" smtClean="0"/>
                        <a:t>Мельнико</a:t>
                      </a:r>
                      <a:r>
                        <a:rPr lang="ru-RU" sz="1600" dirty="0" smtClean="0"/>
                        <a:t>-</a:t>
                      </a:r>
                    </a:p>
                    <a:p>
                      <a:r>
                        <a:rPr lang="ru-RU" sz="1600" dirty="0" err="1" smtClean="0"/>
                        <a:t>ва</a:t>
                      </a:r>
                      <a:r>
                        <a:rPr lang="ru-RU" sz="1600" dirty="0" smtClean="0"/>
                        <a:t> С.А.</a:t>
                      </a:r>
                      <a:endParaRPr lang="ru-RU" sz="1600" dirty="0"/>
                    </a:p>
                  </a:txBody>
                  <a:tcPr/>
                </a:tc>
              </a:tr>
              <a:tr h="44536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8.1.1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8.1.2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8.2.1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8.2.2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8.3.1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8.3.2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6508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ЕН</a:t>
                      </a:r>
                    </a:p>
                    <a:p>
                      <a:r>
                        <a:rPr lang="ru-RU" sz="1600" dirty="0" smtClean="0"/>
                        <a:t>Шпигун А.Н.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ЕН</a:t>
                      </a:r>
                    </a:p>
                    <a:p>
                      <a:r>
                        <a:rPr lang="ru-RU" sz="1600" dirty="0" err="1" smtClean="0"/>
                        <a:t>Кива</a:t>
                      </a:r>
                      <a:r>
                        <a:rPr lang="ru-RU" sz="1600" dirty="0" smtClean="0"/>
                        <a:t> Е.А</a:t>
                      </a:r>
                      <a:endParaRPr lang="ru-RU" sz="1600" dirty="0"/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ЧГ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Рябчук О.Г.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ЧГ</a:t>
                      </a:r>
                    </a:p>
                    <a:p>
                      <a:r>
                        <a:rPr lang="ru-RU" sz="1600" dirty="0" err="1" smtClean="0"/>
                        <a:t>Заливина</a:t>
                      </a:r>
                      <a:r>
                        <a:rPr lang="ru-RU" sz="1600" dirty="0" smtClean="0"/>
                        <a:t> И.О.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МГ</a:t>
                      </a:r>
                    </a:p>
                    <a:p>
                      <a:r>
                        <a:rPr lang="ru-RU" sz="1600" dirty="0" smtClean="0"/>
                        <a:t>Дедова И.В.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МГ</a:t>
                      </a:r>
                    </a:p>
                    <a:p>
                      <a:r>
                        <a:rPr lang="ru-RU" sz="1600" dirty="0" smtClean="0"/>
                        <a:t>Мельникова С.А.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244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79512" y="188640"/>
          <a:ext cx="8784976" cy="6384437"/>
        </p:xfrm>
        <a:graphic>
          <a:graphicData uri="http://schemas.openxmlformats.org/drawingml/2006/table">
            <a:tbl>
              <a:tblPr firstRow="1" firstCol="1" bandRow="1"/>
              <a:tblGrid>
                <a:gridCol w="1825698"/>
                <a:gridCol w="3103031"/>
                <a:gridCol w="3856247"/>
              </a:tblGrid>
              <a:tr h="29489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Диагностика ФГ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Дата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Список 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участников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07.10.2024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 час., кб 322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Кива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Е.А.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Дедова И.В.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Рогачева Т.И.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Шаповалова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Т.В.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Заливина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И.О.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Чмырева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Н.А.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Манукян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Г.Г.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Ратова Ю.В.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Рябчук О.Г.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Шпигун 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А.Н.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Полюхович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Л.М.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Мельникова С.А.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Остроухова Ю.В.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Щекота Л.В.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08.10.2024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 час., кб 322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Нач. школа/молодые специалисты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Мельникова С.А.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Остроухова Ю.В.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Щекота Л.В.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89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Тренинг работы в РЭШ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4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04.09.2024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16-00, кб 322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Мельникова С.А.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Остроухова Ю.В.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Щекота Л.В.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40810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319</TotalTime>
  <Words>687</Words>
  <Application>Microsoft Office PowerPoint</Application>
  <PresentationFormat>Экран (4:3)</PresentationFormat>
  <Paragraphs>200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YS Text</vt:lpstr>
      <vt:lpstr>Ретро</vt:lpstr>
      <vt:lpstr>Тема Office</vt:lpstr>
      <vt:lpstr>1_Тема Office</vt:lpstr>
      <vt:lpstr>2_Тема Office</vt:lpstr>
      <vt:lpstr>Практические решения инновационных задач на примере методического сопровождения формирования функциональной грамотности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ФГ. Методический консалтинг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ИОМ</dc:title>
  <dc:creator>music</dc:creator>
  <cp:lastModifiedBy>Щекота Людмила Владимировна</cp:lastModifiedBy>
  <cp:revision>26</cp:revision>
  <dcterms:created xsi:type="dcterms:W3CDTF">2024-08-21T07:45:55Z</dcterms:created>
  <dcterms:modified xsi:type="dcterms:W3CDTF">2025-05-29T23:55:21Z</dcterms:modified>
</cp:coreProperties>
</file>