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0" r:id="rId3"/>
    <p:sldId id="273" r:id="rId4"/>
    <p:sldId id="276" r:id="rId5"/>
    <p:sldId id="275" r:id="rId6"/>
    <p:sldId id="274" r:id="rId7"/>
    <p:sldId id="277" r:id="rId8"/>
    <p:sldId id="278" r:id="rId9"/>
    <p:sldId id="279" r:id="rId10"/>
    <p:sldId id="272" r:id="rId11"/>
    <p:sldId id="271" r:id="rId12"/>
    <p:sldId id="280" r:id="rId13"/>
    <p:sldId id="281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CC3300"/>
    <a:srgbClr val="CC6600"/>
    <a:srgbClr val="FFFFFF"/>
    <a:srgbClr val="FF9933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8" d="100"/>
          <a:sy n="78" d="100"/>
        </p:scale>
        <p:origin x="-1062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Исторический фон для презентации&quot; — card of the user Eon in Yandex ..."/>
          <p:cNvPicPr>
            <a:picLocks noChangeAspect="1" noChangeArrowheads="1"/>
          </p:cNvPicPr>
          <p:nvPr/>
        </p:nvPicPr>
        <p:blipFill>
          <a:blip r:embed="rId2" cstate="print">
            <a:lum bright="16000"/>
          </a:blip>
          <a:srcRect l="7284" r="6253" b="13541"/>
          <a:stretch>
            <a:fillRect/>
          </a:stretch>
        </p:blipFill>
        <p:spPr bwMode="auto">
          <a:xfrm>
            <a:off x="0" y="-38746"/>
            <a:ext cx="9144000" cy="689674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759040" y="1772816"/>
            <a:ext cx="7557376" cy="31085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000" b="1" dirty="0" smtClean="0">
                <a:ln w="1905">
                  <a:solidFill>
                    <a:srgbClr val="663300"/>
                  </a:solidFill>
                </a:ln>
                <a:solidFill>
                  <a:srgbClr val="663300"/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Автор: Зайцева Татьяна Борисовна, </a:t>
            </a:r>
          </a:p>
          <a:p>
            <a:pPr algn="ctr"/>
            <a:r>
              <a:rPr lang="ru-RU" sz="2000" b="1" dirty="0" smtClean="0">
                <a:ln w="1905">
                  <a:solidFill>
                    <a:srgbClr val="663300"/>
                  </a:solidFill>
                </a:ln>
                <a:solidFill>
                  <a:srgbClr val="663300"/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старший воспитатель МБДОУ №7.</a:t>
            </a:r>
          </a:p>
          <a:p>
            <a:pPr algn="ctr"/>
            <a:r>
              <a:rPr lang="ru-RU" sz="2000" b="1" dirty="0" smtClean="0">
                <a:ln w="1905">
                  <a:solidFill>
                    <a:srgbClr val="663300"/>
                  </a:solidFill>
                </a:ln>
                <a:solidFill>
                  <a:srgbClr val="663300"/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Юридический адрес: 682030, Хабаровский край, Верхнебуреинский </a:t>
            </a:r>
            <a:r>
              <a:rPr lang="ru-RU" sz="2000" b="1" dirty="0" smtClean="0">
                <a:ln w="1905">
                  <a:solidFill>
                    <a:srgbClr val="663300"/>
                  </a:solidFill>
                </a:ln>
                <a:solidFill>
                  <a:srgbClr val="663300"/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район, </a:t>
            </a:r>
            <a:r>
              <a:rPr lang="ru-RU" sz="2000" b="1" dirty="0" smtClean="0">
                <a:ln w="1905">
                  <a:solidFill>
                    <a:srgbClr val="663300"/>
                  </a:solidFill>
                </a:ln>
                <a:solidFill>
                  <a:srgbClr val="663300"/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п. Чегдомын, ул. Мира 8А</a:t>
            </a:r>
          </a:p>
          <a:p>
            <a:pPr algn="ctr"/>
            <a:endParaRPr lang="ru-RU" sz="2000" b="1" dirty="0" smtClean="0">
              <a:ln w="1905">
                <a:solidFill>
                  <a:srgbClr val="663300"/>
                </a:solidFill>
              </a:ln>
              <a:solidFill>
                <a:srgbClr val="663300"/>
              </a:solidFill>
              <a:effectLst>
                <a:glow rad="101600">
                  <a:schemeClr val="bg1">
                    <a:alpha val="60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3200" b="1" dirty="0" smtClean="0">
                <a:ln w="1905">
                  <a:solidFill>
                    <a:srgbClr val="663300"/>
                  </a:solidFill>
                </a:ln>
                <a:solidFill>
                  <a:srgbClr val="663300"/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Занятие «</a:t>
            </a:r>
            <a:r>
              <a:rPr lang="ru-RU" sz="3200" b="1" dirty="0" err="1" smtClean="0">
                <a:ln w="1905">
                  <a:solidFill>
                    <a:srgbClr val="663300"/>
                  </a:solidFill>
                </a:ln>
                <a:solidFill>
                  <a:srgbClr val="663300"/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квест</a:t>
            </a:r>
            <a:r>
              <a:rPr lang="ru-RU" sz="3200" b="1" dirty="0" smtClean="0">
                <a:ln w="1905">
                  <a:solidFill>
                    <a:srgbClr val="663300"/>
                  </a:solidFill>
                </a:ln>
                <a:solidFill>
                  <a:srgbClr val="663300"/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-игра» </a:t>
            </a:r>
          </a:p>
          <a:p>
            <a:pPr algn="ctr"/>
            <a:r>
              <a:rPr lang="ru-RU" sz="3200" b="1" spc="50" dirty="0" smtClean="0">
                <a:ln w="1905">
                  <a:solidFill>
                    <a:srgbClr val="663300"/>
                  </a:solidFill>
                </a:ln>
                <a:solidFill>
                  <a:srgbClr val="663300"/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Тема «Мы – кладоискатели»</a:t>
            </a:r>
            <a:r>
              <a:rPr lang="ru-RU" sz="3200" b="1" spc="50" dirty="0" smtClean="0">
                <a:ln w="11430"/>
                <a:solidFill>
                  <a:srgbClr val="663300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</a:p>
          <a:p>
            <a:pPr algn="ctr"/>
            <a:endParaRPr lang="ru-RU" sz="3200" b="1" spc="50" dirty="0">
              <a:ln w="11430">
                <a:solidFill>
                  <a:srgbClr val="663300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101600">
                  <a:schemeClr val="bg1">
                    <a:alpha val="6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39552" y="0"/>
            <a:ext cx="8208912" cy="13106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900"/>
              </a:lnSpc>
            </a:pPr>
            <a:r>
              <a:rPr lang="ru-RU" sz="1600" b="1" dirty="0">
                <a:solidFill>
                  <a:srgbClr val="663300"/>
                </a:solidFill>
                <a:effectLst>
                  <a:glow rad="127000">
                    <a:schemeClr val="bg1"/>
                  </a:glow>
                </a:effectLst>
              </a:rPr>
              <a:t>Муниципальное бюджетное дошкольное образовательное учреждение </a:t>
            </a:r>
          </a:p>
          <a:p>
            <a:pPr algn="ctr">
              <a:lnSpc>
                <a:spcPts val="1900"/>
              </a:lnSpc>
            </a:pPr>
            <a:r>
              <a:rPr lang="ru-RU" sz="1600" b="1" dirty="0">
                <a:solidFill>
                  <a:srgbClr val="663300"/>
                </a:solidFill>
                <a:effectLst>
                  <a:glow rad="127000">
                    <a:schemeClr val="bg1"/>
                  </a:glow>
                </a:effectLst>
              </a:rPr>
              <a:t>детский сад №7 «Родничок» общеразвивающего вида с приоритетным осуществлением деятельности по познавательно – речевому развитию детей</a:t>
            </a:r>
          </a:p>
          <a:p>
            <a:pPr algn="ctr">
              <a:lnSpc>
                <a:spcPts val="1900"/>
              </a:lnSpc>
            </a:pPr>
            <a:r>
              <a:rPr lang="ru-RU" sz="1600" b="1" dirty="0">
                <a:solidFill>
                  <a:srgbClr val="663300"/>
                </a:solidFill>
                <a:effectLst>
                  <a:glow rad="127000">
                    <a:schemeClr val="bg1"/>
                  </a:glow>
                </a:effectLst>
              </a:rPr>
              <a:t> городского поселения «Рабочий посёлок Чегдомын» </a:t>
            </a:r>
          </a:p>
          <a:p>
            <a:pPr algn="ctr">
              <a:lnSpc>
                <a:spcPts val="1900"/>
              </a:lnSpc>
            </a:pPr>
            <a:r>
              <a:rPr lang="ru-RU" sz="1600" b="1" dirty="0">
                <a:solidFill>
                  <a:srgbClr val="663300"/>
                </a:solidFill>
                <a:effectLst>
                  <a:glow rad="127000">
                    <a:schemeClr val="bg1"/>
                  </a:glow>
                </a:effectLst>
              </a:rPr>
              <a:t>Верхнебуреинского муниципального района Хабаровского </a:t>
            </a:r>
            <a:r>
              <a:rPr lang="ru-RU" sz="1600" b="1" dirty="0" smtClean="0">
                <a:solidFill>
                  <a:srgbClr val="663300"/>
                </a:solidFill>
                <a:effectLst>
                  <a:glow rad="127000">
                    <a:schemeClr val="bg1"/>
                  </a:glow>
                </a:effectLst>
              </a:rPr>
              <a:t>края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История, обществознание - Шаблоны презентаций - Сообщество ..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Горизонтальный свиток 5"/>
          <p:cNvSpPr/>
          <p:nvPr/>
        </p:nvSpPr>
        <p:spPr>
          <a:xfrm>
            <a:off x="214282" y="214290"/>
            <a:ext cx="8643998" cy="6429420"/>
          </a:xfrm>
          <a:prstGeom prst="horizontalScroll">
            <a:avLst>
              <a:gd name="adj" fmla="val 5747"/>
            </a:avLst>
          </a:prstGeom>
          <a:solidFill>
            <a:srgbClr val="FFFFCC"/>
          </a:solidFill>
          <a:ln>
            <a:solidFill>
              <a:srgbClr val="FF993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410" name="AutoShape 2" descr="Стихи про Бабушку. Стихи для детей. - Стихи для дете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2" name="AutoShape 4" descr="Стихи про Бабушку. Стихи для детей. - Стихи для дете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6" name="AutoShape 8" descr="ᐈ Картинки кошельков фотографии, картинки кошелёк | скачать на 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928662" y="867115"/>
            <a:ext cx="7715304" cy="49552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ea typeface="Calibri" pitchFamily="34" charset="0"/>
                <a:cs typeface="Times New Roman" pitchFamily="18" charset="0"/>
              </a:rPr>
              <a:t>Физкультурная минутка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1" i="1" u="none" strike="noStrike" cap="none" normalizeH="0" baseline="0" dirty="0" smtClean="0">
                <a:ln>
                  <a:noFill/>
                </a:ln>
                <a:solidFill>
                  <a:srgbClr val="663300"/>
                </a:solidFill>
                <a:effectLst/>
                <a:ea typeface="Calibri" pitchFamily="34" charset="0"/>
                <a:cs typeface="Times New Roman" pitchFamily="18" charset="0"/>
              </a:rPr>
              <a:t>Вместе к кладу мы идём,</a:t>
            </a:r>
            <a:br>
              <a:rPr kumimoji="0" lang="ru-RU" sz="2600" b="1" i="1" u="none" strike="noStrike" cap="none" normalizeH="0" baseline="0" dirty="0" smtClean="0">
                <a:ln>
                  <a:noFill/>
                </a:ln>
                <a:solidFill>
                  <a:srgbClr val="663300"/>
                </a:solidFill>
                <a:effectLst/>
                <a:ea typeface="Calibri" pitchFamily="34" charset="0"/>
                <a:cs typeface="Times New Roman" pitchFamily="18" charset="0"/>
              </a:rPr>
            </a:br>
            <a:r>
              <a:rPr kumimoji="0" lang="ru-RU" sz="2600" b="1" i="1" u="none" strike="noStrike" cap="none" normalizeH="0" baseline="0" dirty="0" smtClean="0">
                <a:ln>
                  <a:noFill/>
                </a:ln>
                <a:solidFill>
                  <a:srgbClr val="663300"/>
                </a:solidFill>
                <a:effectLst/>
                <a:ea typeface="Calibri" pitchFamily="34" charset="0"/>
                <a:cs typeface="Times New Roman" pitchFamily="18" charset="0"/>
              </a:rPr>
              <a:t>Не спешим, не отстаём.</a:t>
            </a:r>
            <a:endParaRPr kumimoji="0" lang="ru-RU" sz="2600" b="1" i="1" u="none" strike="noStrike" cap="none" normalizeH="0" baseline="0" dirty="0" smtClean="0">
              <a:ln>
                <a:noFill/>
              </a:ln>
              <a:solidFill>
                <a:srgbClr val="663300"/>
              </a:solidFill>
              <a:effectLst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1" i="1" u="none" strike="noStrike" cap="none" normalizeH="0" baseline="0" dirty="0" smtClean="0">
                <a:ln>
                  <a:noFill/>
                </a:ln>
                <a:solidFill>
                  <a:srgbClr val="663300"/>
                </a:solidFill>
                <a:effectLst/>
                <a:ea typeface="Calibri" pitchFamily="34" charset="0"/>
                <a:cs typeface="Times New Roman" pitchFamily="18" charset="0"/>
              </a:rPr>
              <a:t>Вот выходим мы на луг. </a:t>
            </a:r>
            <a:endParaRPr kumimoji="0" lang="ru-RU" sz="2600" b="1" i="1" u="none" strike="noStrike" cap="none" normalizeH="0" baseline="0" dirty="0" smtClean="0">
              <a:ln>
                <a:noFill/>
              </a:ln>
              <a:solidFill>
                <a:srgbClr val="663300"/>
              </a:solidFill>
              <a:effectLst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1" i="1" u="none" strike="noStrike" cap="none" normalizeH="0" baseline="0" dirty="0" smtClean="0">
                <a:ln>
                  <a:noFill/>
                </a:ln>
                <a:solidFill>
                  <a:srgbClr val="663300"/>
                </a:solidFill>
                <a:effectLst/>
                <a:ea typeface="Calibri" pitchFamily="34" charset="0"/>
                <a:cs typeface="Times New Roman" pitchFamily="18" charset="0"/>
              </a:rPr>
              <a:t>Тысяча цветов вокруг!</a:t>
            </a:r>
            <a:endParaRPr kumimoji="0" lang="ru-RU" sz="2600" b="1" i="1" u="none" strike="noStrike" cap="none" normalizeH="0" baseline="0" dirty="0" smtClean="0">
              <a:ln>
                <a:noFill/>
              </a:ln>
              <a:solidFill>
                <a:srgbClr val="663300"/>
              </a:solidFill>
              <a:effectLst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1" i="1" u="none" strike="noStrike" cap="none" normalizeH="0" baseline="0" dirty="0" smtClean="0">
                <a:ln>
                  <a:noFill/>
                </a:ln>
                <a:solidFill>
                  <a:srgbClr val="663300"/>
                </a:solidFill>
                <a:effectLst/>
                <a:ea typeface="Calibri" pitchFamily="34" charset="0"/>
                <a:cs typeface="Times New Roman" pitchFamily="18" charset="0"/>
              </a:rPr>
              <a:t>Поднимаем выше ножки,</a:t>
            </a:r>
            <a:endParaRPr kumimoji="0" lang="ru-RU" sz="2600" b="1" i="1" u="none" strike="noStrike" cap="none" normalizeH="0" baseline="0" dirty="0" smtClean="0">
              <a:ln>
                <a:noFill/>
              </a:ln>
              <a:solidFill>
                <a:srgbClr val="663300"/>
              </a:solidFill>
              <a:effectLst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1" i="1" u="none" strike="noStrike" cap="none" normalizeH="0" baseline="0" dirty="0" smtClean="0">
                <a:ln>
                  <a:noFill/>
                </a:ln>
                <a:solidFill>
                  <a:srgbClr val="663300"/>
                </a:solidFill>
                <a:effectLst/>
                <a:ea typeface="Calibri" pitchFamily="34" charset="0"/>
                <a:cs typeface="Times New Roman" pitchFamily="18" charset="0"/>
              </a:rPr>
              <a:t> Мы шагаем по дорожке.</a:t>
            </a:r>
            <a:endParaRPr kumimoji="0" lang="ru-RU" sz="2600" b="1" i="1" u="none" strike="noStrike" cap="none" normalizeH="0" baseline="0" dirty="0" smtClean="0">
              <a:ln>
                <a:noFill/>
              </a:ln>
              <a:solidFill>
                <a:srgbClr val="663300"/>
              </a:solidFill>
              <a:effectLst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1" i="1" u="none" strike="noStrike" cap="none" normalizeH="0" baseline="0" dirty="0" smtClean="0">
                <a:ln>
                  <a:noFill/>
                </a:ln>
                <a:solidFill>
                  <a:srgbClr val="663300"/>
                </a:solidFill>
                <a:effectLst/>
                <a:ea typeface="Calibri" pitchFamily="34" charset="0"/>
                <a:cs typeface="Times New Roman" pitchFamily="18" charset="0"/>
              </a:rPr>
              <a:t>К небу ручки протянули,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1" i="1" u="none" strike="noStrike" cap="none" normalizeH="0" baseline="0" dirty="0" smtClean="0">
                <a:ln>
                  <a:noFill/>
                </a:ln>
                <a:solidFill>
                  <a:srgbClr val="663300"/>
                </a:solidFill>
                <a:effectLst/>
                <a:ea typeface="Calibri" pitchFamily="34" charset="0"/>
                <a:cs typeface="Times New Roman" pitchFamily="18" charset="0"/>
              </a:rPr>
              <a:t>Позвоночник растянули. </a:t>
            </a:r>
            <a:endParaRPr kumimoji="0" lang="ru-RU" sz="2600" b="1" i="1" u="none" strike="noStrike" cap="none" normalizeH="0" baseline="0" dirty="0" smtClean="0">
              <a:ln>
                <a:noFill/>
              </a:ln>
              <a:solidFill>
                <a:srgbClr val="663300"/>
              </a:solidFill>
              <a:effectLst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1" i="1" u="none" strike="noStrike" cap="none" normalizeH="0" baseline="0" dirty="0" smtClean="0">
                <a:ln>
                  <a:noFill/>
                </a:ln>
                <a:solidFill>
                  <a:srgbClr val="663300"/>
                </a:solidFill>
                <a:effectLst/>
                <a:ea typeface="Calibri" pitchFamily="34" charset="0"/>
                <a:cs typeface="Times New Roman" pitchFamily="18" charset="0"/>
              </a:rPr>
              <a:t>Отдохнуть мы все успели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1" i="1" u="none" strike="noStrike" cap="none" normalizeH="0" baseline="0" dirty="0" smtClean="0">
                <a:ln>
                  <a:noFill/>
                </a:ln>
                <a:solidFill>
                  <a:srgbClr val="663300"/>
                </a:solidFill>
                <a:effectLst/>
                <a:ea typeface="Calibri" pitchFamily="34" charset="0"/>
                <a:cs typeface="Times New Roman" pitchFamily="18" charset="0"/>
              </a:rPr>
              <a:t>И к заданью подоспели</a:t>
            </a:r>
            <a:r>
              <a:rPr kumimoji="0" lang="ru-RU" sz="2600" b="1" i="1" u="none" strike="noStrike" cap="none" normalizeH="0" baseline="0" dirty="0" smtClean="0">
                <a:ln>
                  <a:noFill/>
                </a:ln>
                <a:solidFill>
                  <a:srgbClr val="663300"/>
                </a:solidFill>
                <a:effectLst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История, обществознание - Шаблоны презентаций - Сообщество ..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Горизонтальный свиток 5"/>
          <p:cNvSpPr/>
          <p:nvPr/>
        </p:nvSpPr>
        <p:spPr>
          <a:xfrm>
            <a:off x="214282" y="214290"/>
            <a:ext cx="8643998" cy="6429420"/>
          </a:xfrm>
          <a:prstGeom prst="horizontalScroll">
            <a:avLst>
              <a:gd name="adj" fmla="val 5747"/>
            </a:avLst>
          </a:prstGeom>
          <a:solidFill>
            <a:srgbClr val="FFFFCC"/>
          </a:solidFill>
          <a:ln>
            <a:solidFill>
              <a:srgbClr val="FF993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410" name="AutoShape 2" descr="Стихи про Бабушку. Стихи для детей. - Стихи для дете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2" name="AutoShape 4" descr="Стихи про Бабушку. Стихи для детей. - Стихи для дете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6" name="AutoShape 8" descr="ᐈ Картинки кошельков фотографии, картинки кошелёк | скачать на 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532" name="AutoShape 4" descr="Классный час: &quot;Хочу сказать о хлебе!&quot; - начальные классы, урок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534" name="AutoShape 6" descr="Классный час: &quot;Хочу сказать о хлебе!&quot; - начальные классы, урок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714348" y="1895231"/>
            <a:ext cx="5449944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u="none" strike="noStrike" cap="none" normalizeH="0" baseline="0" dirty="0" smtClean="0">
                <a:ln>
                  <a:noFill/>
                </a:ln>
                <a:solidFill>
                  <a:srgbClr val="CC3300"/>
                </a:solidFill>
                <a:effectLst/>
                <a:ea typeface="Calibri" pitchFamily="34" charset="0"/>
                <a:cs typeface="Times New Roman" pitchFamily="18" charset="0"/>
              </a:rPr>
              <a:t>Вы заданья выполняли.</a:t>
            </a:r>
            <a:endParaRPr kumimoji="0" lang="ru-RU" sz="2800" b="0" u="none" strike="noStrike" cap="none" normalizeH="0" baseline="0" dirty="0" smtClean="0">
              <a:ln>
                <a:noFill/>
              </a:ln>
              <a:solidFill>
                <a:srgbClr val="CC3300"/>
              </a:solidFill>
              <a:effectLst/>
              <a:cs typeface="Arial" pitchFamily="34" charset="0"/>
            </a:endParaRPr>
          </a:p>
          <a:p>
            <a:pPr marL="0" marR="0" lvl="0" indent="269875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u="none" strike="noStrike" cap="none" normalizeH="0" baseline="0" dirty="0" smtClean="0">
                <a:ln>
                  <a:noFill/>
                </a:ln>
                <a:solidFill>
                  <a:srgbClr val="CC3300"/>
                </a:solidFill>
                <a:effectLst/>
                <a:ea typeface="Calibri" pitchFamily="34" charset="0"/>
                <a:cs typeface="Times New Roman" pitchFamily="18" charset="0"/>
              </a:rPr>
              <a:t>Очень дружно клад искали!</a:t>
            </a:r>
            <a:endParaRPr kumimoji="0" lang="ru-RU" sz="2800" b="0" u="none" strike="noStrike" cap="none" normalizeH="0" baseline="0" dirty="0" smtClean="0">
              <a:ln>
                <a:noFill/>
              </a:ln>
              <a:solidFill>
                <a:srgbClr val="CC3300"/>
              </a:solidFill>
              <a:effectLst/>
              <a:cs typeface="Arial" pitchFamily="34" charset="0"/>
            </a:endParaRPr>
          </a:p>
          <a:p>
            <a:pPr marL="0" marR="0" lvl="0" indent="269875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u="none" strike="noStrike" cap="none" normalizeH="0" baseline="0" dirty="0" smtClean="0">
                <a:ln>
                  <a:noFill/>
                </a:ln>
                <a:solidFill>
                  <a:srgbClr val="CC3300"/>
                </a:solidFill>
                <a:effectLst/>
                <a:ea typeface="Calibri" pitchFamily="34" charset="0"/>
                <a:cs typeface="Times New Roman" pitchFamily="18" charset="0"/>
              </a:rPr>
              <a:t>Он лежит и ждет ребят,</a:t>
            </a:r>
            <a:endParaRPr kumimoji="0" lang="ru-RU" sz="2800" b="0" u="none" strike="noStrike" cap="none" normalizeH="0" baseline="0" dirty="0" smtClean="0">
              <a:ln>
                <a:noFill/>
              </a:ln>
              <a:solidFill>
                <a:srgbClr val="CC3300"/>
              </a:solidFill>
              <a:effectLst/>
              <a:cs typeface="Arial" pitchFamily="34" charset="0"/>
            </a:endParaRPr>
          </a:p>
          <a:p>
            <a:pPr marL="0" marR="0" lvl="0" indent="269875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u="none" strike="noStrike" cap="none" normalizeH="0" baseline="0" dirty="0" smtClean="0">
                <a:ln>
                  <a:noFill/>
                </a:ln>
                <a:solidFill>
                  <a:srgbClr val="CC3300"/>
                </a:solidFill>
                <a:effectLst/>
                <a:ea typeface="Calibri" pitchFamily="34" charset="0"/>
                <a:cs typeface="Times New Roman" pitchFamily="18" charset="0"/>
              </a:rPr>
              <a:t>Умных деток-дошколят.</a:t>
            </a:r>
            <a:endParaRPr kumimoji="0" lang="ru-RU" sz="2800" b="0" u="none" strike="noStrike" cap="none" normalizeH="0" baseline="0" dirty="0" smtClean="0">
              <a:ln>
                <a:noFill/>
              </a:ln>
              <a:solidFill>
                <a:srgbClr val="CC3300"/>
              </a:solidFill>
              <a:effectLst/>
              <a:cs typeface="Arial" pitchFamily="34" charset="0"/>
            </a:endParaRPr>
          </a:p>
          <a:p>
            <a:pPr marL="0" marR="0" lvl="0" indent="269875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u="none" strike="noStrike" cap="none" normalizeH="0" baseline="0" dirty="0" smtClean="0">
                <a:ln>
                  <a:noFill/>
                </a:ln>
                <a:solidFill>
                  <a:srgbClr val="CC3300"/>
                </a:solidFill>
                <a:effectLst/>
                <a:ea typeface="Calibri" pitchFamily="34" charset="0"/>
                <a:cs typeface="Times New Roman" pitchFamily="18" charset="0"/>
              </a:rPr>
              <a:t>Вы </a:t>
            </a:r>
            <a:r>
              <a:rPr lang="ru-RU" sz="2800" b="1" dirty="0" smtClean="0">
                <a:solidFill>
                  <a:srgbClr val="CC3300"/>
                </a:solidFill>
                <a:ea typeface="Calibri" pitchFamily="34" charset="0"/>
                <a:cs typeface="Times New Roman" pitchFamily="18" charset="0"/>
              </a:rPr>
              <a:t>внимательно </a:t>
            </a:r>
            <a:r>
              <a:rPr kumimoji="0" lang="ru-RU" sz="2800" b="1" u="none" strike="noStrike" cap="none" normalizeH="0" baseline="0" dirty="0" smtClean="0">
                <a:ln>
                  <a:noFill/>
                </a:ln>
                <a:solidFill>
                  <a:srgbClr val="CC3300"/>
                </a:solidFill>
                <a:effectLst/>
                <a:ea typeface="Calibri" pitchFamily="34" charset="0"/>
                <a:cs typeface="Times New Roman" pitchFamily="18" charset="0"/>
              </a:rPr>
              <a:t>смотрите,</a:t>
            </a:r>
            <a:endParaRPr kumimoji="0" lang="ru-RU" sz="2800" b="0" u="none" strike="noStrike" cap="none" normalizeH="0" baseline="0" dirty="0" smtClean="0">
              <a:ln>
                <a:noFill/>
              </a:ln>
              <a:solidFill>
                <a:srgbClr val="CC3300"/>
              </a:solidFill>
              <a:effectLst/>
              <a:cs typeface="Arial" pitchFamily="34" charset="0"/>
            </a:endParaRPr>
          </a:p>
          <a:p>
            <a:pPr marL="0" marR="0" lvl="0" indent="269875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solidFill>
                  <a:srgbClr val="CC3300"/>
                </a:solidFill>
                <a:ea typeface="Calibri" pitchFamily="34" charset="0"/>
                <a:cs typeface="Times New Roman" pitchFamily="18" charset="0"/>
              </a:rPr>
              <a:t>Возле ширмы клад</a:t>
            </a:r>
            <a:r>
              <a:rPr kumimoji="0" lang="ru-RU" sz="2800" b="1" u="none" strike="noStrike" cap="none" normalizeH="0" baseline="0" dirty="0" smtClean="0">
                <a:ln>
                  <a:noFill/>
                </a:ln>
                <a:solidFill>
                  <a:srgbClr val="CC3300"/>
                </a:solidFill>
                <a:effectLst/>
                <a:ea typeface="Calibri" pitchFamily="34" charset="0"/>
                <a:cs typeface="Times New Roman" pitchFamily="18" charset="0"/>
              </a:rPr>
              <a:t> ищите.</a:t>
            </a:r>
            <a:endParaRPr kumimoji="0" lang="ru-RU" sz="2800" b="0" u="none" strike="noStrike" cap="none" normalizeH="0" baseline="0" dirty="0" smtClean="0">
              <a:ln>
                <a:noFill/>
              </a:ln>
              <a:solidFill>
                <a:srgbClr val="CC3300"/>
              </a:solidFill>
              <a:effectLst/>
              <a:cs typeface="Arial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764703"/>
            <a:ext cx="2990135" cy="54816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История, обществознание - Шаблоны презентаций - Сообщество ..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Горизонтальный свиток 5"/>
          <p:cNvSpPr/>
          <p:nvPr/>
        </p:nvSpPr>
        <p:spPr>
          <a:xfrm>
            <a:off x="214282" y="214290"/>
            <a:ext cx="8643998" cy="6429420"/>
          </a:xfrm>
          <a:prstGeom prst="horizontalScroll">
            <a:avLst>
              <a:gd name="adj" fmla="val 3237"/>
            </a:avLst>
          </a:prstGeom>
          <a:solidFill>
            <a:srgbClr val="FFFFCC"/>
          </a:solidFill>
          <a:ln>
            <a:solidFill>
              <a:srgbClr val="FF993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410" name="AutoShape 2" descr="Стихи про Бабушку. Стихи для детей. - Стихи для дете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2" name="AutoShape 4" descr="Стихи про Бабушку. Стихи для детей. - Стихи для дете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6" name="AutoShape 8" descr="ᐈ Картинки кошельков фотографии, картинки кошелёк | скачать на 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5602" name="Picture 2" descr="C:\Users\Пользователь\Documents\Старший воспитатель\Инновационная площадка\МИП 2018-19\Материалы разные\Экономика\Школа гнома Эконома для расп\Слайд9.JPG"/>
          <p:cNvPicPr>
            <a:picLocks noChangeAspect="1" noChangeArrowheads="1"/>
          </p:cNvPicPr>
          <p:nvPr/>
        </p:nvPicPr>
        <p:blipFill>
          <a:blip r:embed="rId3" cstate="print"/>
          <a:srcRect l="2597" t="53680" r="58182" b="9956"/>
          <a:stretch>
            <a:fillRect/>
          </a:stretch>
        </p:blipFill>
        <p:spPr bwMode="auto">
          <a:xfrm>
            <a:off x="4786314" y="642917"/>
            <a:ext cx="3952903" cy="2748707"/>
          </a:xfrm>
          <a:prstGeom prst="rect">
            <a:avLst/>
          </a:prstGeom>
          <a:noFill/>
          <a:ln>
            <a:solidFill>
              <a:srgbClr val="CC6600"/>
            </a:solidFill>
          </a:ln>
        </p:spPr>
      </p:pic>
      <p:pic>
        <p:nvPicPr>
          <p:cNvPr id="10" name="Picture 2" descr="C:\Users\Пользователь\Documents\Старший воспитатель\Инновационная площадка\МИП 2018-19\Материалы разные\Экономика\Школа гнома Эконома для расп\Слайд9.JPG"/>
          <p:cNvPicPr>
            <a:picLocks noChangeAspect="1" noChangeArrowheads="1"/>
          </p:cNvPicPr>
          <p:nvPr/>
        </p:nvPicPr>
        <p:blipFill>
          <a:blip r:embed="rId3" cstate="print"/>
          <a:srcRect l="54546" t="53680" r="3896" b="8225"/>
          <a:stretch>
            <a:fillRect/>
          </a:stretch>
        </p:blipFill>
        <p:spPr bwMode="auto">
          <a:xfrm>
            <a:off x="4786313" y="3571876"/>
            <a:ext cx="3844663" cy="2643206"/>
          </a:xfrm>
          <a:prstGeom prst="rect">
            <a:avLst/>
          </a:prstGeom>
          <a:noFill/>
          <a:ln>
            <a:solidFill>
              <a:srgbClr val="CC6600"/>
            </a:solidFill>
          </a:ln>
        </p:spPr>
      </p:pic>
      <p:pic>
        <p:nvPicPr>
          <p:cNvPr id="25604" name="Picture 4" descr="C:\Users\Пользователь\Documents\Старший воспитатель\Инновационная площадка\МИП 2018-19\Материалы разные\Экономика\Школа гнома Эконома для расп\Слайд10.JPG"/>
          <p:cNvPicPr>
            <a:picLocks noChangeAspect="1" noChangeArrowheads="1"/>
          </p:cNvPicPr>
          <p:nvPr/>
        </p:nvPicPr>
        <p:blipFill>
          <a:blip r:embed="rId4" cstate="print"/>
          <a:srcRect l="6556" t="7407" r="57166" b="54167"/>
          <a:stretch>
            <a:fillRect/>
          </a:stretch>
        </p:blipFill>
        <p:spPr bwMode="auto">
          <a:xfrm>
            <a:off x="571471" y="571480"/>
            <a:ext cx="3571901" cy="2837570"/>
          </a:xfrm>
          <a:prstGeom prst="rect">
            <a:avLst/>
          </a:prstGeom>
          <a:noFill/>
          <a:ln>
            <a:solidFill>
              <a:srgbClr val="CC6600"/>
            </a:solidFill>
          </a:ln>
        </p:spPr>
      </p:pic>
      <p:pic>
        <p:nvPicPr>
          <p:cNvPr id="12" name="Picture 4" descr="C:\Users\Пользователь\Documents\Старший воспитатель\Инновационная площадка\МИП 2018-19\Материалы разные\Экономика\Школа гнома Эконома для расп\Слайд10.JPG"/>
          <p:cNvPicPr>
            <a:picLocks noChangeAspect="1" noChangeArrowheads="1"/>
          </p:cNvPicPr>
          <p:nvPr/>
        </p:nvPicPr>
        <p:blipFill>
          <a:blip r:embed="rId4" cstate="print"/>
          <a:srcRect l="57271" t="7852" r="8233" b="56250"/>
          <a:stretch>
            <a:fillRect/>
          </a:stretch>
        </p:blipFill>
        <p:spPr bwMode="auto">
          <a:xfrm>
            <a:off x="642910" y="3643314"/>
            <a:ext cx="3500462" cy="2643206"/>
          </a:xfrm>
          <a:prstGeom prst="rect">
            <a:avLst/>
          </a:prstGeom>
          <a:noFill/>
          <a:ln>
            <a:solidFill>
              <a:srgbClr val="CC66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История, обществознание - Шаблоны презентаций - Сообщество ..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Горизонтальный свиток 5"/>
          <p:cNvSpPr/>
          <p:nvPr/>
        </p:nvSpPr>
        <p:spPr>
          <a:xfrm>
            <a:off x="250001" y="197359"/>
            <a:ext cx="8643998" cy="6429420"/>
          </a:xfrm>
          <a:prstGeom prst="horizontalScroll">
            <a:avLst>
              <a:gd name="adj" fmla="val 5747"/>
            </a:avLst>
          </a:prstGeom>
          <a:solidFill>
            <a:srgbClr val="FFFFCC"/>
          </a:solidFill>
          <a:ln>
            <a:solidFill>
              <a:srgbClr val="FF993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410" name="AutoShape 2" descr="Стихи про Бабушку. Стихи для детей. - Стихи для дете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2" name="AutoShape 4" descr="Стихи про Бабушку. Стихи для детей. - Стихи для дете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6" name="AutoShape 8" descr="ᐈ Картинки кошельков фотографии, картинки кошелёк | скачать на 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532" name="AutoShape 4" descr="Классный час: &quot;Хочу сказать о хлебе!&quot; - начальные классы, урок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534" name="AutoShape 6" descr="Классный час: &quot;Хочу сказать о хлебе!&quot; - начальные классы, урок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36" b="55809"/>
          <a:stretch/>
        </p:blipFill>
        <p:spPr bwMode="auto">
          <a:xfrm>
            <a:off x="971600" y="1484784"/>
            <a:ext cx="2952328" cy="30459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43543"/>
          <a:stretch/>
        </p:blipFill>
        <p:spPr bwMode="auto">
          <a:xfrm>
            <a:off x="5076056" y="1001656"/>
            <a:ext cx="3256781" cy="3817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691680" y="4819004"/>
            <a:ext cx="604867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CC3300"/>
                </a:solidFill>
              </a:rPr>
              <a:t>До новых встреч в стране Экономике!</a:t>
            </a:r>
            <a:endParaRPr lang="ru-RU" sz="4400" b="1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История, обществознание - Шаблоны презентаций - Сообщество ..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Горизонтальный свиток 5"/>
          <p:cNvSpPr/>
          <p:nvPr/>
        </p:nvSpPr>
        <p:spPr>
          <a:xfrm>
            <a:off x="222993" y="214290"/>
            <a:ext cx="8643998" cy="6429420"/>
          </a:xfrm>
          <a:prstGeom prst="horizontalScroll">
            <a:avLst>
              <a:gd name="adj" fmla="val 4581"/>
            </a:avLst>
          </a:prstGeom>
          <a:solidFill>
            <a:srgbClr val="FFFFCC"/>
          </a:solidFill>
          <a:ln>
            <a:solidFill>
              <a:srgbClr val="FF993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410" name="AutoShape 2" descr="Стихи про Бабушку. Стихи для детей. - Стихи для дете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2" name="AutoShape 4" descr="Стихи про Бабушку. Стихи для детей. - Стихи для дете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6" name="AutoShape 8" descr="ᐈ Картинки кошельков фотографии, картинки кошелёк | скачать на 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611560" y="843677"/>
            <a:ext cx="5575151" cy="5170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269875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200" b="1" dirty="0">
                <a:solidFill>
                  <a:srgbClr val="CC3300"/>
                </a:solidFill>
              </a:rPr>
              <a:t>«Здравствуйте, дорогие ребята</a:t>
            </a:r>
            <a:r>
              <a:rPr lang="ru-RU" sz="2200" b="1" dirty="0" smtClean="0">
                <a:solidFill>
                  <a:srgbClr val="CC3300"/>
                </a:solidFill>
              </a:rPr>
              <a:t>.</a:t>
            </a:r>
          </a:p>
          <a:p>
            <a:pPr indent="269875" algn="ctr" fontAlgn="base">
              <a:spcBef>
                <a:spcPct val="0"/>
              </a:spcBef>
              <a:spcAft>
                <a:spcPct val="0"/>
              </a:spcAft>
            </a:pPr>
            <a:endParaRPr lang="ru-RU" sz="2200" b="1" dirty="0" smtClean="0">
              <a:solidFill>
                <a:srgbClr val="CC3300"/>
              </a:solidFill>
            </a:endParaRPr>
          </a:p>
          <a:p>
            <a:pPr indent="269875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200" b="1" dirty="0" smtClean="0">
                <a:solidFill>
                  <a:srgbClr val="CC3300"/>
                </a:solidFill>
              </a:rPr>
              <a:t> </a:t>
            </a:r>
            <a:r>
              <a:rPr lang="ru-RU" sz="2200" b="1" dirty="0">
                <a:solidFill>
                  <a:srgbClr val="CC3300"/>
                </a:solidFill>
              </a:rPr>
              <a:t>Я очень давно наблюдаю за вами и вижу, что вы очень умные и дружные ребята. Я решил сделать для вас сюрприз. Это клад! Но для того, что бы его найти, нужно показать знания, проявить смекалку и настойчивость при прохождении «</a:t>
            </a:r>
            <a:r>
              <a:rPr lang="ru-RU" sz="2200" b="1" dirty="0" err="1">
                <a:solidFill>
                  <a:srgbClr val="CC3300"/>
                </a:solidFill>
              </a:rPr>
              <a:t>квеста</a:t>
            </a:r>
            <a:r>
              <a:rPr lang="ru-RU" sz="2200" b="1" dirty="0">
                <a:solidFill>
                  <a:srgbClr val="CC3300"/>
                </a:solidFill>
              </a:rPr>
              <a:t>». Вы уже знаете, что «</a:t>
            </a:r>
            <a:r>
              <a:rPr lang="ru-RU" sz="2200" b="1" dirty="0" err="1">
                <a:solidFill>
                  <a:srgbClr val="CC3300"/>
                </a:solidFill>
              </a:rPr>
              <a:t>квест</a:t>
            </a:r>
            <a:r>
              <a:rPr lang="ru-RU" sz="2200" b="1" dirty="0">
                <a:solidFill>
                  <a:srgbClr val="CC3300"/>
                </a:solidFill>
              </a:rPr>
              <a:t>»? «</a:t>
            </a:r>
            <a:r>
              <a:rPr lang="ru-RU" sz="2200" b="1" dirty="0" err="1">
                <a:solidFill>
                  <a:srgbClr val="CC3300"/>
                </a:solidFill>
              </a:rPr>
              <a:t>Квест</a:t>
            </a:r>
            <a:r>
              <a:rPr lang="ru-RU" sz="2200" b="1" dirty="0">
                <a:solidFill>
                  <a:srgbClr val="CC3300"/>
                </a:solidFill>
              </a:rPr>
              <a:t>» – это большая игра из нескольких интересных заданий. Эти задания «спрятаны» в карте.  С помощью карты вы найдете клад. Уверен, что у вас все получится. </a:t>
            </a:r>
            <a:endParaRPr lang="ru-RU" sz="2200" b="1" dirty="0" smtClean="0">
              <a:solidFill>
                <a:srgbClr val="CC3300"/>
              </a:solidFill>
            </a:endParaRPr>
          </a:p>
          <a:p>
            <a:pPr indent="269875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200" b="1" dirty="0" smtClean="0">
                <a:solidFill>
                  <a:srgbClr val="CC3300"/>
                </a:solidFill>
              </a:rPr>
              <a:t>Ваш </a:t>
            </a:r>
            <a:r>
              <a:rPr lang="ru-RU" sz="2200" b="1" dirty="0">
                <a:solidFill>
                  <a:srgbClr val="CC3300"/>
                </a:solidFill>
              </a:rPr>
              <a:t>Гном Эконом</a:t>
            </a:r>
            <a:r>
              <a:rPr lang="ru-RU" sz="2200" b="1" dirty="0" smtClean="0">
                <a:solidFill>
                  <a:srgbClr val="CC3300"/>
                </a:solidFill>
              </a:rPr>
              <a:t>»</a:t>
            </a:r>
            <a:endParaRPr lang="ru-RU" sz="2200" b="1" dirty="0">
              <a:solidFill>
                <a:srgbClr val="CC3300"/>
              </a:solidFill>
            </a:endParaRPr>
          </a:p>
        </p:txBody>
      </p:sp>
      <p:pic>
        <p:nvPicPr>
          <p:cNvPr id="4098" name="Picture 2" descr="C:\Users\Пользователь\Documents\ФОТО, ВИДЕО  САД\2020 - 21\Откр просм март 2021\IMG_20210325_112449.jpg"/>
          <p:cNvPicPr>
            <a:picLocks noChangeAspect="1" noChangeArrowheads="1"/>
          </p:cNvPicPr>
          <p:nvPr/>
        </p:nvPicPr>
        <p:blipFill>
          <a:blip r:embed="rId3" cstate="print"/>
          <a:srcRect l="11111" t="6250" r="22222"/>
          <a:stretch>
            <a:fillRect/>
          </a:stretch>
        </p:blipFill>
        <p:spPr bwMode="auto">
          <a:xfrm>
            <a:off x="6186711" y="839505"/>
            <a:ext cx="2561753" cy="4803250"/>
          </a:xfrm>
          <a:prstGeom prst="rect">
            <a:avLst/>
          </a:prstGeom>
          <a:noFill/>
          <a:ln>
            <a:solidFill>
              <a:srgbClr val="CC660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История, обществознание - Шаблоны презентаций - Сообщество ..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Горизонтальный свиток 5"/>
          <p:cNvSpPr/>
          <p:nvPr/>
        </p:nvSpPr>
        <p:spPr>
          <a:xfrm>
            <a:off x="214282" y="214290"/>
            <a:ext cx="8643998" cy="6429420"/>
          </a:xfrm>
          <a:prstGeom prst="horizontalScroll">
            <a:avLst>
              <a:gd name="adj" fmla="val 5747"/>
            </a:avLst>
          </a:prstGeom>
          <a:solidFill>
            <a:srgbClr val="FFFFCC"/>
          </a:solidFill>
          <a:ln>
            <a:solidFill>
              <a:srgbClr val="FF993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410" name="AutoShape 2" descr="Стихи про Бабушку. Стихи для детей. - Стихи для дете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2" name="AutoShape 4" descr="Стихи про Бабушку. Стихи для детей. - Стихи для дете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6" name="AutoShape 8" descr="ᐈ Картинки кошельков фотографии, картинки кошелёк | скачать на 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9458" name="Picture 2" descr="https://avatars.mds.yandex.net/get-zen_doc/62917/pub_5b4e534b6e028100a85b6ebf_5b4e5431e5179300a8be55b1/scale_1200"/>
          <p:cNvPicPr>
            <a:picLocks noChangeAspect="1" noChangeArrowheads="1"/>
          </p:cNvPicPr>
          <p:nvPr/>
        </p:nvPicPr>
        <p:blipFill>
          <a:blip r:embed="rId3" cstate="print"/>
          <a:srcRect r="50000"/>
          <a:stretch>
            <a:fillRect/>
          </a:stretch>
        </p:blipFill>
        <p:spPr bwMode="auto">
          <a:xfrm>
            <a:off x="928662" y="1714488"/>
            <a:ext cx="3000396" cy="2997709"/>
          </a:xfrm>
          <a:prstGeom prst="ellipse">
            <a:avLst/>
          </a:prstGeom>
          <a:noFill/>
        </p:spPr>
      </p:pic>
      <p:pic>
        <p:nvPicPr>
          <p:cNvPr id="8" name="Picture 2" descr="https://avatars.mds.yandex.net/get-zen_doc/62917/pub_5b4e534b6e028100a85b6ebf_5b4e5431e5179300a8be55b1/scale_1200"/>
          <p:cNvPicPr>
            <a:picLocks noChangeAspect="1" noChangeArrowheads="1"/>
          </p:cNvPicPr>
          <p:nvPr/>
        </p:nvPicPr>
        <p:blipFill>
          <a:blip r:embed="rId3" cstate="print"/>
          <a:srcRect l="50000"/>
          <a:stretch>
            <a:fillRect/>
          </a:stretch>
        </p:blipFill>
        <p:spPr bwMode="auto">
          <a:xfrm>
            <a:off x="5357818" y="1785926"/>
            <a:ext cx="3000364" cy="2997709"/>
          </a:xfrm>
          <a:prstGeom prst="ellipse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3071802" y="928670"/>
            <a:ext cx="33575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C3300"/>
                </a:solidFill>
              </a:rPr>
              <a:t>1 рубль</a:t>
            </a:r>
            <a:endParaRPr lang="ru-RU" sz="4000" b="1" dirty="0">
              <a:solidFill>
                <a:srgbClr val="CC33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14414" y="4929198"/>
            <a:ext cx="250033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Реверс, «решка»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929322" y="4857760"/>
            <a:ext cx="228601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C3300"/>
                </a:solidFill>
              </a:rPr>
              <a:t>Аверс, «орел»</a:t>
            </a:r>
            <a:endParaRPr lang="ru-RU" sz="3200" b="1" dirty="0">
              <a:solidFill>
                <a:srgbClr val="CC33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143372" y="2143116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C3300"/>
                </a:solidFill>
              </a:rPr>
              <a:t>Гурт</a:t>
            </a:r>
            <a:endParaRPr lang="ru-RU" sz="3200" b="1" dirty="0">
              <a:solidFill>
                <a:srgbClr val="CC3300"/>
              </a:solidFill>
            </a:endParaRPr>
          </a:p>
        </p:txBody>
      </p:sp>
      <p:cxnSp>
        <p:nvCxnSpPr>
          <p:cNvPr id="13" name="Прямая со стрелкой 12"/>
          <p:cNvCxnSpPr/>
          <p:nvPr/>
        </p:nvCxnSpPr>
        <p:spPr>
          <a:xfrm rot="10800000" flipV="1">
            <a:off x="3786182" y="2643182"/>
            <a:ext cx="714380" cy="285752"/>
          </a:xfrm>
          <a:prstGeom prst="straightConnector1">
            <a:avLst/>
          </a:prstGeom>
          <a:ln w="762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4786314" y="2643182"/>
            <a:ext cx="714380" cy="248338"/>
          </a:xfrm>
          <a:prstGeom prst="straightConnector1">
            <a:avLst/>
          </a:prstGeom>
          <a:ln w="762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История, обществознание - Шаблоны презентаций - Сообщество ..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Горизонтальный свиток 5"/>
          <p:cNvSpPr/>
          <p:nvPr/>
        </p:nvSpPr>
        <p:spPr>
          <a:xfrm>
            <a:off x="214282" y="214290"/>
            <a:ext cx="8643998" cy="6429420"/>
          </a:xfrm>
          <a:prstGeom prst="horizontalScroll">
            <a:avLst>
              <a:gd name="adj" fmla="val 5747"/>
            </a:avLst>
          </a:prstGeom>
          <a:solidFill>
            <a:srgbClr val="FFFFCC"/>
          </a:solidFill>
          <a:ln>
            <a:solidFill>
              <a:srgbClr val="FF993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410" name="AutoShape 2" descr="Стихи про Бабушку. Стихи для детей. - Стихи для дете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2" name="AutoShape 4" descr="Стихи про Бабушку. Стихи для детей. - Стихи для дете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6" name="AutoShape 8" descr="ᐈ Картинки кошельков фотографии, картинки кошелёк | скачать на 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Picture 6" descr="https://ds05.infourok.ru/uploads/ex/043c/0002000b-b0610598/img2.jpg"/>
          <p:cNvPicPr>
            <a:picLocks noChangeAspect="1" noChangeArrowheads="1"/>
          </p:cNvPicPr>
          <p:nvPr/>
        </p:nvPicPr>
        <p:blipFill>
          <a:blip r:embed="rId3" cstate="print"/>
          <a:srcRect l="8490" r="46934"/>
          <a:stretch>
            <a:fillRect/>
          </a:stretch>
        </p:blipFill>
        <p:spPr bwMode="auto">
          <a:xfrm>
            <a:off x="5173158" y="1801234"/>
            <a:ext cx="3384542" cy="4270972"/>
          </a:xfrm>
          <a:prstGeom prst="rect">
            <a:avLst/>
          </a:prstGeom>
          <a:noFill/>
          <a:ln>
            <a:solidFill>
              <a:srgbClr val="CC660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8" name="Picture 6" descr="https://profitex.ru/wp-content/uploads/2020/06/8686.png"/>
          <p:cNvPicPr>
            <a:picLocks noChangeAspect="1" noChangeArrowheads="1"/>
          </p:cNvPicPr>
          <p:nvPr/>
        </p:nvPicPr>
        <p:blipFill>
          <a:blip r:embed="rId4" cstate="print"/>
          <a:srcRect t="8824" b="7353"/>
          <a:stretch>
            <a:fillRect/>
          </a:stretch>
        </p:blipFill>
        <p:spPr bwMode="auto">
          <a:xfrm>
            <a:off x="785786" y="785794"/>
            <a:ext cx="4005542" cy="3357586"/>
          </a:xfrm>
          <a:prstGeom prst="rect">
            <a:avLst/>
          </a:prstGeom>
          <a:noFill/>
          <a:ln>
            <a:solidFill>
              <a:srgbClr val="CC660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История, обществознание - Шаблоны презентаций - Сообщество ..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Горизонтальный свиток 5"/>
          <p:cNvSpPr/>
          <p:nvPr/>
        </p:nvSpPr>
        <p:spPr>
          <a:xfrm>
            <a:off x="214282" y="214290"/>
            <a:ext cx="8643998" cy="6429420"/>
          </a:xfrm>
          <a:prstGeom prst="horizontalScroll">
            <a:avLst>
              <a:gd name="adj" fmla="val 5747"/>
            </a:avLst>
          </a:prstGeom>
          <a:solidFill>
            <a:srgbClr val="FFFFCC"/>
          </a:solidFill>
          <a:ln>
            <a:solidFill>
              <a:srgbClr val="FF993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410" name="AutoShape 2" descr="Стихи про Бабушку. Стихи для детей. - Стихи для дете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2" name="AutoShape 4" descr="Стихи про Бабушку. Стихи для детей. - Стихи для дете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6" name="AutoShape 8" descr="ᐈ Картинки кошельков фотографии, картинки кошелёк | скачать на 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1506" name="Picture 2" descr="https://avatars.mds.yandex.net/get-zen_doc/251164/pub_5d3c3926a1b4f100ae4b3571_5d3c3f1492414d00ad5aaaaf/scale_12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714355"/>
            <a:ext cx="2857520" cy="2743219"/>
          </a:xfrm>
          <a:prstGeom prst="rect">
            <a:avLst/>
          </a:prstGeom>
          <a:noFill/>
          <a:ln>
            <a:solidFill>
              <a:srgbClr val="CC660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1508" name="Picture 4" descr="https://yacollectioner.ru/wp-content/uploads/2017/05/412ea88768b7968926eba8ee2d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9058" y="2982490"/>
            <a:ext cx="4643470" cy="3047459"/>
          </a:xfrm>
          <a:prstGeom prst="rect">
            <a:avLst/>
          </a:prstGeom>
          <a:noFill/>
          <a:ln>
            <a:solidFill>
              <a:srgbClr val="CC660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История, обществознание - Шаблоны презентаций - Сообщество ..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Горизонтальный свиток 5"/>
          <p:cNvSpPr/>
          <p:nvPr/>
        </p:nvSpPr>
        <p:spPr>
          <a:xfrm>
            <a:off x="214282" y="214290"/>
            <a:ext cx="8643998" cy="6429420"/>
          </a:xfrm>
          <a:prstGeom prst="horizontalScroll">
            <a:avLst>
              <a:gd name="adj" fmla="val 4115"/>
            </a:avLst>
          </a:prstGeom>
          <a:solidFill>
            <a:srgbClr val="FFFFCC"/>
          </a:solidFill>
          <a:ln>
            <a:solidFill>
              <a:srgbClr val="FF993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410" name="AutoShape 2" descr="Стихи про Бабушку. Стихи для детей. - Стихи для дете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2" name="AutoShape 4" descr="Стихи про Бабушку. Стихи для детей. - Стихи для дете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6" name="AutoShape 8" descr="ᐈ Картинки кошельков фотографии, картинки кошелёк | скачать на 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 descr="https://ped-kopilka.ru/upload/blogs2/2020/1/3499_c756e5d91864c7ec5064e9d6e5fe8316.jpg.jpg"/>
          <p:cNvPicPr/>
          <p:nvPr/>
        </p:nvPicPr>
        <p:blipFill>
          <a:blip r:embed="rId3" cstate="print"/>
          <a:srcRect l="15501" t="19068" r="15342" b="33262"/>
          <a:stretch>
            <a:fillRect/>
          </a:stretch>
        </p:blipFill>
        <p:spPr bwMode="auto">
          <a:xfrm>
            <a:off x="928662" y="1571612"/>
            <a:ext cx="7429552" cy="3643338"/>
          </a:xfrm>
          <a:prstGeom prst="rect">
            <a:avLst/>
          </a:prstGeom>
          <a:noFill/>
          <a:ln w="9525">
            <a:solidFill>
              <a:srgbClr val="FF9933"/>
            </a:solidFill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История, обществознание - Шаблоны презентаций - Сообщество ..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Горизонтальный свиток 5"/>
          <p:cNvSpPr/>
          <p:nvPr/>
        </p:nvSpPr>
        <p:spPr>
          <a:xfrm>
            <a:off x="214282" y="214290"/>
            <a:ext cx="8643998" cy="6429420"/>
          </a:xfrm>
          <a:prstGeom prst="horizontalScroll">
            <a:avLst>
              <a:gd name="adj" fmla="val 4115"/>
            </a:avLst>
          </a:prstGeom>
          <a:solidFill>
            <a:srgbClr val="FFFFCC"/>
          </a:solidFill>
          <a:ln>
            <a:solidFill>
              <a:srgbClr val="FF993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410" name="AutoShape 2" descr="Стихи про Бабушку. Стихи для детей. - Стихи для дете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2" name="AutoShape 4" descr="Стихи про Бабушку. Стихи для детей. - Стихи для дете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6" name="AutoShape 8" descr="ᐈ Картинки кошельков фотографии, картинки кошелёк | скачать на 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Picture 4" descr="https://pickimage.ru/wp-content/uploads/images/detskie/shoemakerprofession/sapozhnik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3240" y="2643182"/>
            <a:ext cx="2867113" cy="2714644"/>
          </a:xfrm>
          <a:prstGeom prst="rect">
            <a:avLst/>
          </a:prstGeom>
          <a:noFill/>
          <a:ln>
            <a:solidFill>
              <a:srgbClr val="CC660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3554" name="Picture 2" descr="https://ds05.infourok.ru/uploads/ex/0536/0008cb4d-ae4d7bd6/hello_html_436bdc7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72" y="928670"/>
            <a:ext cx="2375871" cy="3214710"/>
          </a:xfrm>
          <a:prstGeom prst="rect">
            <a:avLst/>
          </a:prstGeom>
          <a:noFill/>
          <a:ln>
            <a:solidFill>
              <a:srgbClr val="CC66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3556" name="Picture 4" descr="https://printonic.ru/uploads/images/2016/04/15/img_5710add85dfc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43636" y="928670"/>
            <a:ext cx="2422389" cy="3459612"/>
          </a:xfrm>
          <a:prstGeom prst="rect">
            <a:avLst/>
          </a:prstGeom>
          <a:noFill/>
          <a:ln>
            <a:solidFill>
              <a:srgbClr val="CC660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История, обществознание - Шаблоны презентаций - Сообщество ..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Горизонтальный свиток 5"/>
          <p:cNvSpPr/>
          <p:nvPr/>
        </p:nvSpPr>
        <p:spPr>
          <a:xfrm>
            <a:off x="214282" y="0"/>
            <a:ext cx="8643998" cy="6643710"/>
          </a:xfrm>
          <a:prstGeom prst="horizontalScroll">
            <a:avLst>
              <a:gd name="adj" fmla="val 5747"/>
            </a:avLst>
          </a:prstGeom>
          <a:solidFill>
            <a:srgbClr val="FFFFCC"/>
          </a:solidFill>
          <a:ln>
            <a:solidFill>
              <a:srgbClr val="FF993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410" name="AutoShape 2" descr="Стихи про Бабушку. Стихи для детей. - Стихи для дете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2" name="AutoShape 4" descr="Стихи про Бабушку. Стихи для детей. - Стихи для дете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6" name="AutoShape 8" descr="ᐈ Картинки кошельков фотографии, картинки кошелёк | скачать на 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2530" name="Picture 2" descr="https://proprikol.ru/wp-content/uploads/2020/07/kartinki-zhkh-1.jpg"/>
          <p:cNvPicPr>
            <a:picLocks noChangeAspect="1" noChangeArrowheads="1"/>
          </p:cNvPicPr>
          <p:nvPr/>
        </p:nvPicPr>
        <p:blipFill>
          <a:blip r:embed="rId3" cstate="print"/>
          <a:srcRect t="6250" b="20833"/>
          <a:stretch>
            <a:fillRect/>
          </a:stretch>
        </p:blipFill>
        <p:spPr bwMode="auto">
          <a:xfrm>
            <a:off x="785785" y="571480"/>
            <a:ext cx="4090459" cy="2857520"/>
          </a:xfrm>
          <a:prstGeom prst="roundRect">
            <a:avLst>
              <a:gd name="adj" fmla="val 10393"/>
            </a:avLst>
          </a:prstGeom>
          <a:noFill/>
          <a:ln>
            <a:solidFill>
              <a:srgbClr val="CC660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2532" name="Picture 4" descr="https://1.bp.blogspot.com/-SRcI6bGzgCo/XD7h0SVg5NI/AAAAAAAAAW0/5ev2r_msCIELdbClIjeKQOJshpg8J4QjACLcBGAs/s1600/d41d8cd98f00b204e9800998ecf8427e_17382.jpg"/>
          <p:cNvPicPr>
            <a:picLocks noChangeAspect="1" noChangeArrowheads="1"/>
          </p:cNvPicPr>
          <p:nvPr/>
        </p:nvPicPr>
        <p:blipFill>
          <a:blip r:embed="rId4" cstate="print"/>
          <a:srcRect l="6311" t="7143" r="5329" b="7143"/>
          <a:stretch>
            <a:fillRect/>
          </a:stretch>
        </p:blipFill>
        <p:spPr bwMode="auto">
          <a:xfrm>
            <a:off x="1928794" y="3571876"/>
            <a:ext cx="3679057" cy="2522782"/>
          </a:xfrm>
          <a:prstGeom prst="roundRect">
            <a:avLst>
              <a:gd name="adj" fmla="val 12403"/>
            </a:avLst>
          </a:prstGeom>
          <a:noFill/>
          <a:ln>
            <a:solidFill>
              <a:srgbClr val="CC660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2534" name="Picture 6" descr="https://www.pngitem.com/pimgs/m/536-5366176_healthy-food-animated-hd-png-download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72132" y="1071546"/>
            <a:ext cx="3071834" cy="2536049"/>
          </a:xfrm>
          <a:prstGeom prst="roundRect">
            <a:avLst>
              <a:gd name="adj" fmla="val 11718"/>
            </a:avLst>
          </a:prstGeom>
          <a:noFill/>
          <a:ln>
            <a:solidFill>
              <a:srgbClr val="CC660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История, обществознание - Шаблоны презентаций - Сообщество ..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Горизонтальный свиток 5"/>
          <p:cNvSpPr/>
          <p:nvPr/>
        </p:nvSpPr>
        <p:spPr>
          <a:xfrm>
            <a:off x="214282" y="214290"/>
            <a:ext cx="8643998" cy="6429420"/>
          </a:xfrm>
          <a:prstGeom prst="horizontalScroll">
            <a:avLst>
              <a:gd name="adj" fmla="val 3516"/>
            </a:avLst>
          </a:prstGeom>
          <a:solidFill>
            <a:srgbClr val="FFFFCC"/>
          </a:solidFill>
          <a:ln>
            <a:solidFill>
              <a:srgbClr val="FF993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410" name="AutoShape 2" descr="Стихи про Бабушку. Стихи для детей. - Стихи для дете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2" name="AutoShape 4" descr="Стихи про Бабушку. Стихи для детей. - Стихи для дете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6" name="AutoShape 8" descr="ᐈ Картинки кошельков фотографии, картинки кошелёк | скачать на 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4578" name="Picture 2" descr="https://www.b17.ru/foto/uploaded/upl_1597675641_20253_n9v17.jpg"/>
          <p:cNvPicPr>
            <a:picLocks noChangeAspect="1" noChangeArrowheads="1"/>
          </p:cNvPicPr>
          <p:nvPr/>
        </p:nvPicPr>
        <p:blipFill>
          <a:blip r:embed="rId3" cstate="print"/>
          <a:srcRect t="10164" r="6524" b="7069"/>
          <a:stretch>
            <a:fillRect/>
          </a:stretch>
        </p:blipFill>
        <p:spPr bwMode="auto">
          <a:xfrm>
            <a:off x="510061" y="571480"/>
            <a:ext cx="8205343" cy="5643602"/>
          </a:xfrm>
          <a:prstGeom prst="rect">
            <a:avLst/>
          </a:prstGeom>
          <a:noFill/>
          <a:ln>
            <a:solidFill>
              <a:srgbClr val="CC66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832</TotalTime>
  <Words>236</Words>
  <Application>Microsoft Office PowerPoint</Application>
  <PresentationFormat>Экран (4:3)</PresentationFormat>
  <Paragraphs>36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66</cp:revision>
  <dcterms:created xsi:type="dcterms:W3CDTF">2020-03-26T23:36:12Z</dcterms:created>
  <dcterms:modified xsi:type="dcterms:W3CDTF">2025-02-27T05:15:04Z</dcterms:modified>
</cp:coreProperties>
</file>