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blog.cognifit.com/ru/%D1%81%D0%B0%D0%BC%D0%BE%D0%BE%D1%86%D0%B5%D0%BD%D0%BA%D0%B0-%D1%83-%D0%B4%D0%B5%D1%82%D0%B5%D0%B9-6-%D1%84%D0%BE%D1%80%D0%BC-%D0%BF%D0%BE%D1%85%D0%B2%D0%B0%D0%BB%D1%8B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blog.cognifit.com/ru/%D1%81%D0%B0%D0%BC%D0%BE%D0%BE%D1%86%D0%B5%D0%BD%D0%BA%D0%B0-%D1%83-%D0%B4%D0%B5%D1%82%D0%B5%D0%B9-6-%D1%84%D0%BE%D1%80%D0%BC-%D0%BF%D0%BE%D1%85%D0%B2%D0%B0%D0%BB%D1%8B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7FFEC-76AE-42D7-AC2D-2EDB4A3FAF1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CE3259-24BC-4FBA-9E4F-B345BAC9132B}">
      <dgm:prSet phldrT="[Текст]"/>
      <dgm:spPr/>
      <dgm:t>
        <a:bodyPr/>
        <a:lstStyle/>
        <a:p>
          <a:r>
            <a:rPr lang="ru-RU" dirty="0" smtClean="0"/>
            <a:t>Попытайтесь узнать причины нежелания учиться</a:t>
          </a:r>
          <a:endParaRPr lang="ru-RU" dirty="0"/>
        </a:p>
      </dgm:t>
    </dgm:pt>
    <dgm:pt modelId="{E73B5698-444F-4A2E-8994-A393A6CF2932}" type="parTrans" cxnId="{4CC3C318-6955-40A5-BEFA-42FCBB1746E9}">
      <dgm:prSet/>
      <dgm:spPr/>
      <dgm:t>
        <a:bodyPr/>
        <a:lstStyle/>
        <a:p>
          <a:endParaRPr lang="ru-RU"/>
        </a:p>
      </dgm:t>
    </dgm:pt>
    <dgm:pt modelId="{9D06A289-504C-4B87-830C-FEBA23E435C6}" type="sibTrans" cxnId="{4CC3C318-6955-40A5-BEFA-42FCBB1746E9}">
      <dgm:prSet/>
      <dgm:spPr/>
      <dgm:t>
        <a:bodyPr/>
        <a:lstStyle/>
        <a:p>
          <a:endParaRPr lang="ru-RU"/>
        </a:p>
      </dgm:t>
    </dgm:pt>
    <dgm:pt modelId="{18301A7D-F37F-448A-A405-4F853FC7BDFB}">
      <dgm:prSet phldrT="[Текст]"/>
      <dgm:spPr/>
      <dgm:t>
        <a:bodyPr/>
        <a:lstStyle/>
        <a:p>
          <a:r>
            <a:rPr lang="ru-RU" dirty="0" smtClean="0"/>
            <a:t>Помоги осознать ценность обучения</a:t>
          </a:r>
          <a:endParaRPr lang="ru-RU" dirty="0"/>
        </a:p>
      </dgm:t>
    </dgm:pt>
    <dgm:pt modelId="{1545FC32-5EB5-4259-8560-9296F4FD290A}" type="parTrans" cxnId="{C3930CE0-7190-4F8A-AC14-814AD90A6B90}">
      <dgm:prSet/>
      <dgm:spPr/>
      <dgm:t>
        <a:bodyPr/>
        <a:lstStyle/>
        <a:p>
          <a:endParaRPr lang="ru-RU"/>
        </a:p>
      </dgm:t>
    </dgm:pt>
    <dgm:pt modelId="{66E0E10E-AB3A-4FEE-93BD-932EE69BD935}" type="sibTrans" cxnId="{C3930CE0-7190-4F8A-AC14-814AD90A6B90}">
      <dgm:prSet/>
      <dgm:spPr/>
      <dgm:t>
        <a:bodyPr/>
        <a:lstStyle/>
        <a:p>
          <a:endParaRPr lang="ru-RU"/>
        </a:p>
      </dgm:t>
    </dgm:pt>
    <dgm:pt modelId="{CD39F3F1-A72D-43E5-9C42-416DB2A79E70}">
      <dgm:prSet phldrT="[Текст]"/>
      <dgm:spPr/>
      <dgm:t>
        <a:bodyPr/>
        <a:lstStyle/>
        <a:p>
          <a:r>
            <a:rPr lang="ru-RU" b="1" i="0" dirty="0" smtClean="0"/>
            <a:t>Покажите наглядные примеры людей, которые добились своих целей в жизни и тех, кто смирился со своим невысоким положением</a:t>
          </a:r>
          <a:endParaRPr lang="ru-RU" dirty="0"/>
        </a:p>
      </dgm:t>
    </dgm:pt>
    <dgm:pt modelId="{D4818591-10F9-40E7-A6B1-DFD89FABC09F}" type="parTrans" cxnId="{C55EC7D0-BE72-4E2A-BCBD-382116CF6C05}">
      <dgm:prSet/>
      <dgm:spPr/>
      <dgm:t>
        <a:bodyPr/>
        <a:lstStyle/>
        <a:p>
          <a:endParaRPr lang="ru-RU"/>
        </a:p>
      </dgm:t>
    </dgm:pt>
    <dgm:pt modelId="{D37806A3-EDDF-462C-995B-419D14A3CEFC}" type="sibTrans" cxnId="{C55EC7D0-BE72-4E2A-BCBD-382116CF6C05}">
      <dgm:prSet/>
      <dgm:spPr/>
      <dgm:t>
        <a:bodyPr/>
        <a:lstStyle/>
        <a:p>
          <a:endParaRPr lang="ru-RU"/>
        </a:p>
      </dgm:t>
    </dgm:pt>
    <dgm:pt modelId="{8C1F5766-30B8-498A-B64D-0CA0CB11FFAC}">
      <dgm:prSet phldrT="[Текст]"/>
      <dgm:spPr/>
      <dgm:t>
        <a:bodyPr/>
        <a:lstStyle/>
        <a:p>
          <a:r>
            <a:rPr lang="ru-RU" b="1" i="0" dirty="0" smtClean="0"/>
            <a:t>Ваш ребёнок увлекается чем-то – покажите, как его увлечение связано со школьными предметами</a:t>
          </a:r>
          <a:endParaRPr lang="ru-RU" dirty="0"/>
        </a:p>
      </dgm:t>
    </dgm:pt>
    <dgm:pt modelId="{E093F882-4286-4F93-B699-E459929568FF}" type="parTrans" cxnId="{BF06B6BE-ACAC-4D83-8C7D-A89B9F796BE4}">
      <dgm:prSet/>
      <dgm:spPr/>
      <dgm:t>
        <a:bodyPr/>
        <a:lstStyle/>
        <a:p>
          <a:endParaRPr lang="ru-RU"/>
        </a:p>
      </dgm:t>
    </dgm:pt>
    <dgm:pt modelId="{32445482-B94B-410C-BC7C-415C0C16D35E}" type="sibTrans" cxnId="{BF06B6BE-ACAC-4D83-8C7D-A89B9F796BE4}">
      <dgm:prSet/>
      <dgm:spPr/>
      <dgm:t>
        <a:bodyPr/>
        <a:lstStyle/>
        <a:p>
          <a:endParaRPr lang="ru-RU"/>
        </a:p>
      </dgm:t>
    </dgm:pt>
    <dgm:pt modelId="{D2BFEDF1-D37A-48C1-A300-69FAC6BA5359}">
      <dgm:prSet phldrT="[Текст]"/>
      <dgm:spPr/>
      <dgm:t>
        <a:bodyPr/>
        <a:lstStyle/>
        <a:p>
          <a:r>
            <a:rPr lang="ru-RU" b="1" i="0" dirty="0" smtClean="0"/>
            <a:t>Поддерживайте увлечение ребенка в любой области</a:t>
          </a:r>
          <a:endParaRPr lang="ru-RU" dirty="0"/>
        </a:p>
      </dgm:t>
    </dgm:pt>
    <dgm:pt modelId="{E906970F-B47F-4821-A13C-01198B8996FD}" type="parTrans" cxnId="{B0852702-E24C-4099-AE8D-66B8D2AE2FB2}">
      <dgm:prSet/>
      <dgm:spPr/>
      <dgm:t>
        <a:bodyPr/>
        <a:lstStyle/>
        <a:p>
          <a:endParaRPr lang="ru-RU"/>
        </a:p>
      </dgm:t>
    </dgm:pt>
    <dgm:pt modelId="{8D7E0CA6-1D9C-4809-8C25-7C4B9D096EC9}" type="sibTrans" cxnId="{B0852702-E24C-4099-AE8D-66B8D2AE2FB2}">
      <dgm:prSet/>
      <dgm:spPr/>
      <dgm:t>
        <a:bodyPr/>
        <a:lstStyle/>
        <a:p>
          <a:endParaRPr lang="ru-RU"/>
        </a:p>
      </dgm:t>
    </dgm:pt>
    <dgm:pt modelId="{0EBE5A26-3A40-440D-9A56-041F1CD28A4D}">
      <dgm:prSet phldrT="[Текст]"/>
      <dgm:spPr/>
      <dgm:t>
        <a:bodyPr/>
        <a:lstStyle/>
        <a:p>
          <a:r>
            <a:rPr lang="ru-RU" b="1" i="0" dirty="0" smtClean="0"/>
            <a:t>Если подросток ничем не увлекается и отказывается учиться, то попробуйте применить труд</a:t>
          </a:r>
          <a:endParaRPr lang="ru-RU" dirty="0"/>
        </a:p>
      </dgm:t>
    </dgm:pt>
    <dgm:pt modelId="{F10BC47C-CA7A-4F22-A7A4-22CEA4522BA7}" type="parTrans" cxnId="{8A7A5FA2-30D9-4542-9615-7C93F6724D0B}">
      <dgm:prSet/>
      <dgm:spPr/>
      <dgm:t>
        <a:bodyPr/>
        <a:lstStyle/>
        <a:p>
          <a:endParaRPr lang="ru-RU"/>
        </a:p>
      </dgm:t>
    </dgm:pt>
    <dgm:pt modelId="{FB6FF966-2559-4F43-A6F2-521090A0EFA9}" type="sibTrans" cxnId="{8A7A5FA2-30D9-4542-9615-7C93F6724D0B}">
      <dgm:prSet/>
      <dgm:spPr/>
      <dgm:t>
        <a:bodyPr/>
        <a:lstStyle/>
        <a:p>
          <a:endParaRPr lang="ru-RU"/>
        </a:p>
      </dgm:t>
    </dgm:pt>
    <dgm:pt modelId="{3189CC50-FE88-4172-BBD2-249484CCBCED}">
      <dgm:prSet phldrT="[Текст]"/>
      <dgm:spPr/>
      <dgm:t>
        <a:bodyPr/>
        <a:lstStyle/>
        <a:p>
          <a:r>
            <a:rPr lang="ru-RU" b="1" i="0" dirty="0" smtClean="0"/>
            <a:t>Дайте понять ребёнку, что вы хотите ему помочь</a:t>
          </a:r>
          <a:endParaRPr lang="ru-RU" dirty="0"/>
        </a:p>
      </dgm:t>
    </dgm:pt>
    <dgm:pt modelId="{BDC7EA75-9CA1-49EE-833E-76517EB2A091}" type="parTrans" cxnId="{D34EA9AB-96DF-420B-A6F8-5510905E1EB1}">
      <dgm:prSet/>
      <dgm:spPr/>
      <dgm:t>
        <a:bodyPr/>
        <a:lstStyle/>
        <a:p>
          <a:endParaRPr lang="ru-RU"/>
        </a:p>
      </dgm:t>
    </dgm:pt>
    <dgm:pt modelId="{7F2A669C-89A6-4297-87B2-738B8651C537}" type="sibTrans" cxnId="{D34EA9AB-96DF-420B-A6F8-5510905E1EB1}">
      <dgm:prSet/>
      <dgm:spPr/>
      <dgm:t>
        <a:bodyPr/>
        <a:lstStyle/>
        <a:p>
          <a:endParaRPr lang="ru-RU"/>
        </a:p>
      </dgm:t>
    </dgm:pt>
    <dgm:pt modelId="{A8411C3B-B2E0-42EC-AE86-02AF512FE0AB}">
      <dgm:prSet phldrT="[Текст]"/>
      <dgm:spPr/>
      <dgm:t>
        <a:bodyPr/>
        <a:lstStyle/>
        <a:p>
          <a:r>
            <a:rPr lang="ru-RU" b="1" i="0" dirty="0" smtClean="0"/>
            <a:t>Уважайте мнение и выбор подростка</a:t>
          </a:r>
          <a:endParaRPr lang="ru-RU" dirty="0"/>
        </a:p>
      </dgm:t>
    </dgm:pt>
    <dgm:pt modelId="{FEA02EC5-2F1F-4456-BA5B-D2FD6F0D972B}" type="parTrans" cxnId="{896D5033-7965-4938-BA05-6BBDDAD343F1}">
      <dgm:prSet/>
      <dgm:spPr/>
      <dgm:t>
        <a:bodyPr/>
        <a:lstStyle/>
        <a:p>
          <a:endParaRPr lang="ru-RU"/>
        </a:p>
      </dgm:t>
    </dgm:pt>
    <dgm:pt modelId="{8F1B210F-247B-4B14-ABAD-E6EE51A1DE18}" type="sibTrans" cxnId="{896D5033-7965-4938-BA05-6BBDDAD343F1}">
      <dgm:prSet/>
      <dgm:spPr/>
      <dgm:t>
        <a:bodyPr/>
        <a:lstStyle/>
        <a:p>
          <a:endParaRPr lang="ru-RU"/>
        </a:p>
      </dgm:t>
    </dgm:pt>
    <dgm:pt modelId="{03AD301C-B6B4-4CD2-A10B-A60065F6F947}">
      <dgm:prSet phldrT="[Текст]"/>
      <dgm:spPr/>
      <dgm:t>
        <a:bodyPr/>
        <a:lstStyle/>
        <a:p>
          <a:r>
            <a:rPr lang="ru-RU" b="1" i="0" dirty="0" smtClean="0">
              <a:hlinkClick xmlns:r="http://schemas.openxmlformats.org/officeDocument/2006/relationships" r:id="rId1"/>
            </a:rPr>
            <a:t>Хвалите ребёнка</a:t>
          </a:r>
          <a:r>
            <a:rPr lang="ru-RU" b="1" i="0" dirty="0" smtClean="0"/>
            <a:t> и вместе радуйтесь его успехам</a:t>
          </a:r>
          <a:endParaRPr lang="ru-RU" dirty="0"/>
        </a:p>
      </dgm:t>
    </dgm:pt>
    <dgm:pt modelId="{D3E4FA4D-3E88-4FDF-B555-1405B397FA6C}" type="parTrans" cxnId="{04E1ED0D-E678-4C0B-87A0-5F9C5EA8997E}">
      <dgm:prSet/>
      <dgm:spPr/>
      <dgm:t>
        <a:bodyPr/>
        <a:lstStyle/>
        <a:p>
          <a:endParaRPr lang="ru-RU"/>
        </a:p>
      </dgm:t>
    </dgm:pt>
    <dgm:pt modelId="{169D736D-A072-4DE8-92ED-6A2F43D42CF7}" type="sibTrans" cxnId="{04E1ED0D-E678-4C0B-87A0-5F9C5EA8997E}">
      <dgm:prSet/>
      <dgm:spPr/>
      <dgm:t>
        <a:bodyPr/>
        <a:lstStyle/>
        <a:p>
          <a:endParaRPr lang="ru-RU"/>
        </a:p>
      </dgm:t>
    </dgm:pt>
    <dgm:pt modelId="{DA381451-2195-41DB-AE5B-E79F7C0D139F}" type="pres">
      <dgm:prSet presAssocID="{4247FFEC-76AE-42D7-AC2D-2EDB4A3FAF15}" presName="diagram" presStyleCnt="0">
        <dgm:presLayoutVars>
          <dgm:dir/>
          <dgm:resizeHandles val="exact"/>
        </dgm:presLayoutVars>
      </dgm:prSet>
      <dgm:spPr/>
    </dgm:pt>
    <dgm:pt modelId="{772F202E-568B-404C-8368-3F9889C027B7}" type="pres">
      <dgm:prSet presAssocID="{06CE3259-24BC-4FBA-9E4F-B345BAC9132B}" presName="node" presStyleLbl="node1" presStyleIdx="0" presStyleCnt="9">
        <dgm:presLayoutVars>
          <dgm:bulletEnabled val="1"/>
        </dgm:presLayoutVars>
      </dgm:prSet>
      <dgm:spPr/>
    </dgm:pt>
    <dgm:pt modelId="{019F96A0-29B4-41BB-818C-90E5F9BD81EC}" type="pres">
      <dgm:prSet presAssocID="{9D06A289-504C-4B87-830C-FEBA23E435C6}" presName="sibTrans" presStyleCnt="0"/>
      <dgm:spPr/>
    </dgm:pt>
    <dgm:pt modelId="{AF0FB988-907A-4A53-AEF1-4D788A15EB2A}" type="pres">
      <dgm:prSet presAssocID="{18301A7D-F37F-448A-A405-4F853FC7BDF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91433-122E-4AB3-A737-2DB99A80971B}" type="pres">
      <dgm:prSet presAssocID="{66E0E10E-AB3A-4FEE-93BD-932EE69BD935}" presName="sibTrans" presStyleCnt="0"/>
      <dgm:spPr/>
    </dgm:pt>
    <dgm:pt modelId="{16D82DE0-F333-4843-B54D-F345F69E6B68}" type="pres">
      <dgm:prSet presAssocID="{CD39F3F1-A72D-43E5-9C42-416DB2A79E7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608C9-A600-4A5F-BE0C-4D50CEA66BA5}" type="pres">
      <dgm:prSet presAssocID="{D37806A3-EDDF-462C-995B-419D14A3CEFC}" presName="sibTrans" presStyleCnt="0"/>
      <dgm:spPr/>
    </dgm:pt>
    <dgm:pt modelId="{5C99ED8B-99E3-4DD5-AD87-527124AF5CEE}" type="pres">
      <dgm:prSet presAssocID="{8C1F5766-30B8-498A-B64D-0CA0CB11FFA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DE9E9-F84E-4534-931E-61AAFA28BD91}" type="pres">
      <dgm:prSet presAssocID="{32445482-B94B-410C-BC7C-415C0C16D35E}" presName="sibTrans" presStyleCnt="0"/>
      <dgm:spPr/>
    </dgm:pt>
    <dgm:pt modelId="{4D1015CE-0590-476E-B902-638EFDDE960B}" type="pres">
      <dgm:prSet presAssocID="{D2BFEDF1-D37A-48C1-A300-69FAC6BA535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F4812-9826-459B-8F43-7C95BDE842DA}" type="pres">
      <dgm:prSet presAssocID="{8D7E0CA6-1D9C-4809-8C25-7C4B9D096EC9}" presName="sibTrans" presStyleCnt="0"/>
      <dgm:spPr/>
    </dgm:pt>
    <dgm:pt modelId="{451E14C3-6C7B-40E8-88B7-D8BC4A30854B}" type="pres">
      <dgm:prSet presAssocID="{0EBE5A26-3A40-440D-9A56-041F1CD28A4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1345F-A869-44A2-A848-5D28521E677F}" type="pres">
      <dgm:prSet presAssocID="{FB6FF966-2559-4F43-A6F2-521090A0EFA9}" presName="sibTrans" presStyleCnt="0"/>
      <dgm:spPr/>
    </dgm:pt>
    <dgm:pt modelId="{6497DCE7-4441-4CF8-99C5-D3B350D3EE38}" type="pres">
      <dgm:prSet presAssocID="{3189CC50-FE88-4172-BBD2-249484CCBCE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8F266-D855-466A-8465-D5A8AB7E7C38}" type="pres">
      <dgm:prSet presAssocID="{7F2A669C-89A6-4297-87B2-738B8651C537}" presName="sibTrans" presStyleCnt="0"/>
      <dgm:spPr/>
    </dgm:pt>
    <dgm:pt modelId="{EAB1C10E-A83A-431A-AF63-98513E8ABD31}" type="pres">
      <dgm:prSet presAssocID="{A8411C3B-B2E0-42EC-AE86-02AF512FE0A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80EC8-DE42-4FF5-9EC1-9827C46E4A3A}" type="pres">
      <dgm:prSet presAssocID="{8F1B210F-247B-4B14-ABAD-E6EE51A1DE18}" presName="sibTrans" presStyleCnt="0"/>
      <dgm:spPr/>
    </dgm:pt>
    <dgm:pt modelId="{51EAC5E4-65ED-4E13-AF1C-71AC2B84A31C}" type="pres">
      <dgm:prSet presAssocID="{03AD301C-B6B4-4CD2-A10B-A60065F6F94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7A5FA2-30D9-4542-9615-7C93F6724D0B}" srcId="{4247FFEC-76AE-42D7-AC2D-2EDB4A3FAF15}" destId="{0EBE5A26-3A40-440D-9A56-041F1CD28A4D}" srcOrd="5" destOrd="0" parTransId="{F10BC47C-CA7A-4F22-A7A4-22CEA4522BA7}" sibTransId="{FB6FF966-2559-4F43-A6F2-521090A0EFA9}"/>
    <dgm:cxn modelId="{C3930CE0-7190-4F8A-AC14-814AD90A6B90}" srcId="{4247FFEC-76AE-42D7-AC2D-2EDB4A3FAF15}" destId="{18301A7D-F37F-448A-A405-4F853FC7BDFB}" srcOrd="1" destOrd="0" parTransId="{1545FC32-5EB5-4259-8560-9296F4FD290A}" sibTransId="{66E0E10E-AB3A-4FEE-93BD-932EE69BD935}"/>
    <dgm:cxn modelId="{EF666D05-2C17-4F37-9729-285D78BFC06F}" type="presOf" srcId="{03AD301C-B6B4-4CD2-A10B-A60065F6F947}" destId="{51EAC5E4-65ED-4E13-AF1C-71AC2B84A31C}" srcOrd="0" destOrd="0" presId="urn:microsoft.com/office/officeart/2005/8/layout/default"/>
    <dgm:cxn modelId="{D34EA9AB-96DF-420B-A6F8-5510905E1EB1}" srcId="{4247FFEC-76AE-42D7-AC2D-2EDB4A3FAF15}" destId="{3189CC50-FE88-4172-BBD2-249484CCBCED}" srcOrd="6" destOrd="0" parTransId="{BDC7EA75-9CA1-49EE-833E-76517EB2A091}" sibTransId="{7F2A669C-89A6-4297-87B2-738B8651C537}"/>
    <dgm:cxn modelId="{896D5033-7965-4938-BA05-6BBDDAD343F1}" srcId="{4247FFEC-76AE-42D7-AC2D-2EDB4A3FAF15}" destId="{A8411C3B-B2E0-42EC-AE86-02AF512FE0AB}" srcOrd="7" destOrd="0" parTransId="{FEA02EC5-2F1F-4456-BA5B-D2FD6F0D972B}" sibTransId="{8F1B210F-247B-4B14-ABAD-E6EE51A1DE18}"/>
    <dgm:cxn modelId="{F2F3E662-3618-45A9-9D7D-9CC97636F0E7}" type="presOf" srcId="{D2BFEDF1-D37A-48C1-A300-69FAC6BA5359}" destId="{4D1015CE-0590-476E-B902-638EFDDE960B}" srcOrd="0" destOrd="0" presId="urn:microsoft.com/office/officeart/2005/8/layout/default"/>
    <dgm:cxn modelId="{DC768A1A-5473-4FBE-A846-AD2C9A5C154A}" type="presOf" srcId="{8C1F5766-30B8-498A-B64D-0CA0CB11FFAC}" destId="{5C99ED8B-99E3-4DD5-AD87-527124AF5CEE}" srcOrd="0" destOrd="0" presId="urn:microsoft.com/office/officeart/2005/8/layout/default"/>
    <dgm:cxn modelId="{8FD99C2B-2525-4220-B794-C7B845964DF6}" type="presOf" srcId="{4247FFEC-76AE-42D7-AC2D-2EDB4A3FAF15}" destId="{DA381451-2195-41DB-AE5B-E79F7C0D139F}" srcOrd="0" destOrd="0" presId="urn:microsoft.com/office/officeart/2005/8/layout/default"/>
    <dgm:cxn modelId="{D3B4363C-5185-4670-A3DF-227252925386}" type="presOf" srcId="{CD39F3F1-A72D-43E5-9C42-416DB2A79E70}" destId="{16D82DE0-F333-4843-B54D-F345F69E6B68}" srcOrd="0" destOrd="0" presId="urn:microsoft.com/office/officeart/2005/8/layout/default"/>
    <dgm:cxn modelId="{02694A13-7AA9-4680-BF13-D7E96D66937A}" type="presOf" srcId="{0EBE5A26-3A40-440D-9A56-041F1CD28A4D}" destId="{451E14C3-6C7B-40E8-88B7-D8BC4A30854B}" srcOrd="0" destOrd="0" presId="urn:microsoft.com/office/officeart/2005/8/layout/default"/>
    <dgm:cxn modelId="{0EC76910-413F-4805-9E0A-906AD8525155}" type="presOf" srcId="{3189CC50-FE88-4172-BBD2-249484CCBCED}" destId="{6497DCE7-4441-4CF8-99C5-D3B350D3EE38}" srcOrd="0" destOrd="0" presId="urn:microsoft.com/office/officeart/2005/8/layout/default"/>
    <dgm:cxn modelId="{FA76B5BC-9EB9-4BB4-8E44-FA110E4AC0C3}" type="presOf" srcId="{06CE3259-24BC-4FBA-9E4F-B345BAC9132B}" destId="{772F202E-568B-404C-8368-3F9889C027B7}" srcOrd="0" destOrd="0" presId="urn:microsoft.com/office/officeart/2005/8/layout/default"/>
    <dgm:cxn modelId="{04E1ED0D-E678-4C0B-87A0-5F9C5EA8997E}" srcId="{4247FFEC-76AE-42D7-AC2D-2EDB4A3FAF15}" destId="{03AD301C-B6B4-4CD2-A10B-A60065F6F947}" srcOrd="8" destOrd="0" parTransId="{D3E4FA4D-3E88-4FDF-B555-1405B397FA6C}" sibTransId="{169D736D-A072-4DE8-92ED-6A2F43D42CF7}"/>
    <dgm:cxn modelId="{4CC3C318-6955-40A5-BEFA-42FCBB1746E9}" srcId="{4247FFEC-76AE-42D7-AC2D-2EDB4A3FAF15}" destId="{06CE3259-24BC-4FBA-9E4F-B345BAC9132B}" srcOrd="0" destOrd="0" parTransId="{E73B5698-444F-4A2E-8994-A393A6CF2932}" sibTransId="{9D06A289-504C-4B87-830C-FEBA23E435C6}"/>
    <dgm:cxn modelId="{2E2EFE47-17A5-4C73-A4CA-79AEA669CEC8}" type="presOf" srcId="{18301A7D-F37F-448A-A405-4F853FC7BDFB}" destId="{AF0FB988-907A-4A53-AEF1-4D788A15EB2A}" srcOrd="0" destOrd="0" presId="urn:microsoft.com/office/officeart/2005/8/layout/default"/>
    <dgm:cxn modelId="{C55EC7D0-BE72-4E2A-BCBD-382116CF6C05}" srcId="{4247FFEC-76AE-42D7-AC2D-2EDB4A3FAF15}" destId="{CD39F3F1-A72D-43E5-9C42-416DB2A79E70}" srcOrd="2" destOrd="0" parTransId="{D4818591-10F9-40E7-A6B1-DFD89FABC09F}" sibTransId="{D37806A3-EDDF-462C-995B-419D14A3CEFC}"/>
    <dgm:cxn modelId="{B0852702-E24C-4099-AE8D-66B8D2AE2FB2}" srcId="{4247FFEC-76AE-42D7-AC2D-2EDB4A3FAF15}" destId="{D2BFEDF1-D37A-48C1-A300-69FAC6BA5359}" srcOrd="4" destOrd="0" parTransId="{E906970F-B47F-4821-A13C-01198B8996FD}" sibTransId="{8D7E0CA6-1D9C-4809-8C25-7C4B9D096EC9}"/>
    <dgm:cxn modelId="{0200B64D-CD99-497E-ADAE-1F95599F69AE}" type="presOf" srcId="{A8411C3B-B2E0-42EC-AE86-02AF512FE0AB}" destId="{EAB1C10E-A83A-431A-AF63-98513E8ABD31}" srcOrd="0" destOrd="0" presId="urn:microsoft.com/office/officeart/2005/8/layout/default"/>
    <dgm:cxn modelId="{BF06B6BE-ACAC-4D83-8C7D-A89B9F796BE4}" srcId="{4247FFEC-76AE-42D7-AC2D-2EDB4A3FAF15}" destId="{8C1F5766-30B8-498A-B64D-0CA0CB11FFAC}" srcOrd="3" destOrd="0" parTransId="{E093F882-4286-4F93-B699-E459929568FF}" sibTransId="{32445482-B94B-410C-BC7C-415C0C16D35E}"/>
    <dgm:cxn modelId="{64FB3848-1122-402D-A6B6-594B574C1E18}" type="presParOf" srcId="{DA381451-2195-41DB-AE5B-E79F7C0D139F}" destId="{772F202E-568B-404C-8368-3F9889C027B7}" srcOrd="0" destOrd="0" presId="urn:microsoft.com/office/officeart/2005/8/layout/default"/>
    <dgm:cxn modelId="{028AC7E5-526B-4D86-82B2-B3E07BBB0C20}" type="presParOf" srcId="{DA381451-2195-41DB-AE5B-E79F7C0D139F}" destId="{019F96A0-29B4-41BB-818C-90E5F9BD81EC}" srcOrd="1" destOrd="0" presId="urn:microsoft.com/office/officeart/2005/8/layout/default"/>
    <dgm:cxn modelId="{A095D98E-B4F2-4866-9C6C-B90E2D78D9B4}" type="presParOf" srcId="{DA381451-2195-41DB-AE5B-E79F7C0D139F}" destId="{AF0FB988-907A-4A53-AEF1-4D788A15EB2A}" srcOrd="2" destOrd="0" presId="urn:microsoft.com/office/officeart/2005/8/layout/default"/>
    <dgm:cxn modelId="{95A9420F-CD19-4AC6-A6D5-16B1EE8E851A}" type="presParOf" srcId="{DA381451-2195-41DB-AE5B-E79F7C0D139F}" destId="{31591433-122E-4AB3-A737-2DB99A80971B}" srcOrd="3" destOrd="0" presId="urn:microsoft.com/office/officeart/2005/8/layout/default"/>
    <dgm:cxn modelId="{216C6978-792B-489C-B958-E9937C91C142}" type="presParOf" srcId="{DA381451-2195-41DB-AE5B-E79F7C0D139F}" destId="{16D82DE0-F333-4843-B54D-F345F69E6B68}" srcOrd="4" destOrd="0" presId="urn:microsoft.com/office/officeart/2005/8/layout/default"/>
    <dgm:cxn modelId="{87AD5FBC-514F-414F-B587-810CBF1B6E53}" type="presParOf" srcId="{DA381451-2195-41DB-AE5B-E79F7C0D139F}" destId="{B14608C9-A600-4A5F-BE0C-4D50CEA66BA5}" srcOrd="5" destOrd="0" presId="urn:microsoft.com/office/officeart/2005/8/layout/default"/>
    <dgm:cxn modelId="{5BB7F785-F1A4-44E2-9D20-042917DE81FD}" type="presParOf" srcId="{DA381451-2195-41DB-AE5B-E79F7C0D139F}" destId="{5C99ED8B-99E3-4DD5-AD87-527124AF5CEE}" srcOrd="6" destOrd="0" presId="urn:microsoft.com/office/officeart/2005/8/layout/default"/>
    <dgm:cxn modelId="{0183D4CC-7C9F-4F4C-876A-9CB5FFBE505A}" type="presParOf" srcId="{DA381451-2195-41DB-AE5B-E79F7C0D139F}" destId="{561DE9E9-F84E-4534-931E-61AAFA28BD91}" srcOrd="7" destOrd="0" presId="urn:microsoft.com/office/officeart/2005/8/layout/default"/>
    <dgm:cxn modelId="{DE76B51B-E1F5-4422-9BDA-F7F34EF7A6CC}" type="presParOf" srcId="{DA381451-2195-41DB-AE5B-E79F7C0D139F}" destId="{4D1015CE-0590-476E-B902-638EFDDE960B}" srcOrd="8" destOrd="0" presId="urn:microsoft.com/office/officeart/2005/8/layout/default"/>
    <dgm:cxn modelId="{2C6AC314-1AC3-4831-9AE3-1502E54B119A}" type="presParOf" srcId="{DA381451-2195-41DB-AE5B-E79F7C0D139F}" destId="{8A6F4812-9826-459B-8F43-7C95BDE842DA}" srcOrd="9" destOrd="0" presId="urn:microsoft.com/office/officeart/2005/8/layout/default"/>
    <dgm:cxn modelId="{F67C9A96-2760-4FDF-BFA3-73296CB9482D}" type="presParOf" srcId="{DA381451-2195-41DB-AE5B-E79F7C0D139F}" destId="{451E14C3-6C7B-40E8-88B7-D8BC4A30854B}" srcOrd="10" destOrd="0" presId="urn:microsoft.com/office/officeart/2005/8/layout/default"/>
    <dgm:cxn modelId="{4E37C54A-038D-4EB0-B3A1-EB5B2F53105C}" type="presParOf" srcId="{DA381451-2195-41DB-AE5B-E79F7C0D139F}" destId="{3861345F-A869-44A2-A848-5D28521E677F}" srcOrd="11" destOrd="0" presId="urn:microsoft.com/office/officeart/2005/8/layout/default"/>
    <dgm:cxn modelId="{3210862E-553F-4630-ADF2-75F43BA9A612}" type="presParOf" srcId="{DA381451-2195-41DB-AE5B-E79F7C0D139F}" destId="{6497DCE7-4441-4CF8-99C5-D3B350D3EE38}" srcOrd="12" destOrd="0" presId="urn:microsoft.com/office/officeart/2005/8/layout/default"/>
    <dgm:cxn modelId="{C0CD99D6-A320-4CFD-AC7D-AE1B5EAAA313}" type="presParOf" srcId="{DA381451-2195-41DB-AE5B-E79F7C0D139F}" destId="{23B8F266-D855-466A-8465-D5A8AB7E7C38}" srcOrd="13" destOrd="0" presId="urn:microsoft.com/office/officeart/2005/8/layout/default"/>
    <dgm:cxn modelId="{1F75CCA7-8C4A-4E0C-9B59-CCF0EB0CD9D3}" type="presParOf" srcId="{DA381451-2195-41DB-AE5B-E79F7C0D139F}" destId="{EAB1C10E-A83A-431A-AF63-98513E8ABD31}" srcOrd="14" destOrd="0" presId="urn:microsoft.com/office/officeart/2005/8/layout/default"/>
    <dgm:cxn modelId="{629C8425-A24E-4D1E-B0BF-FB8BBFC2CD28}" type="presParOf" srcId="{DA381451-2195-41DB-AE5B-E79F7C0D139F}" destId="{70F80EC8-DE42-4FF5-9EC1-9827C46E4A3A}" srcOrd="15" destOrd="0" presId="urn:microsoft.com/office/officeart/2005/8/layout/default"/>
    <dgm:cxn modelId="{6B53628A-B6EB-4D6B-BBE7-5A513EE45C82}" type="presParOf" srcId="{DA381451-2195-41DB-AE5B-E79F7C0D139F}" destId="{51EAC5E4-65ED-4E13-AF1C-71AC2B84A31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F202E-568B-404C-8368-3F9889C027B7}">
      <dsp:nvSpPr>
        <dsp:cNvPr id="0" name=""/>
        <dsp:cNvSpPr/>
      </dsp:nvSpPr>
      <dsp:spPr>
        <a:xfrm>
          <a:off x="3649" y="666439"/>
          <a:ext cx="1975816" cy="1185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Попытайтесь узнать причины нежелания учиться</a:t>
          </a:r>
          <a:endParaRPr lang="ru-RU" sz="1300" kern="1200" dirty="0"/>
        </a:p>
      </dsp:txBody>
      <dsp:txXfrm>
        <a:off x="3649" y="666439"/>
        <a:ext cx="1975816" cy="1185489"/>
      </dsp:txXfrm>
    </dsp:sp>
    <dsp:sp modelId="{AF0FB988-907A-4A53-AEF1-4D788A15EB2A}">
      <dsp:nvSpPr>
        <dsp:cNvPr id="0" name=""/>
        <dsp:cNvSpPr/>
      </dsp:nvSpPr>
      <dsp:spPr>
        <a:xfrm>
          <a:off x="2177047" y="666439"/>
          <a:ext cx="1975816" cy="1185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Помоги осознать ценность обучения</a:t>
          </a:r>
          <a:endParaRPr lang="ru-RU" sz="1300" kern="1200" dirty="0"/>
        </a:p>
      </dsp:txBody>
      <dsp:txXfrm>
        <a:off x="2177047" y="666439"/>
        <a:ext cx="1975816" cy="1185489"/>
      </dsp:txXfrm>
    </dsp:sp>
    <dsp:sp modelId="{16D82DE0-F333-4843-B54D-F345F69E6B68}">
      <dsp:nvSpPr>
        <dsp:cNvPr id="0" name=""/>
        <dsp:cNvSpPr/>
      </dsp:nvSpPr>
      <dsp:spPr>
        <a:xfrm>
          <a:off x="4350445" y="666439"/>
          <a:ext cx="1975816" cy="1185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/>
            <a:t>Покажите наглядные примеры людей, которые добились своих целей в жизни и тех, кто смирился со своим невысоким положением</a:t>
          </a:r>
          <a:endParaRPr lang="ru-RU" sz="1300" kern="1200" dirty="0"/>
        </a:p>
      </dsp:txBody>
      <dsp:txXfrm>
        <a:off x="4350445" y="666439"/>
        <a:ext cx="1975816" cy="1185489"/>
      </dsp:txXfrm>
    </dsp:sp>
    <dsp:sp modelId="{5C99ED8B-99E3-4DD5-AD87-527124AF5CEE}">
      <dsp:nvSpPr>
        <dsp:cNvPr id="0" name=""/>
        <dsp:cNvSpPr/>
      </dsp:nvSpPr>
      <dsp:spPr>
        <a:xfrm>
          <a:off x="6523843" y="666439"/>
          <a:ext cx="1975816" cy="1185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/>
            <a:t>Ваш ребёнок увлекается чем-то – покажите, как его увлечение связано со школьными предметами</a:t>
          </a:r>
          <a:endParaRPr lang="ru-RU" sz="1300" kern="1200" dirty="0"/>
        </a:p>
      </dsp:txBody>
      <dsp:txXfrm>
        <a:off x="6523843" y="666439"/>
        <a:ext cx="1975816" cy="1185489"/>
      </dsp:txXfrm>
    </dsp:sp>
    <dsp:sp modelId="{4D1015CE-0590-476E-B902-638EFDDE960B}">
      <dsp:nvSpPr>
        <dsp:cNvPr id="0" name=""/>
        <dsp:cNvSpPr/>
      </dsp:nvSpPr>
      <dsp:spPr>
        <a:xfrm>
          <a:off x="8697242" y="666439"/>
          <a:ext cx="1975816" cy="1185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/>
            <a:t>Поддерживайте увлечение ребенка в любой области</a:t>
          </a:r>
          <a:endParaRPr lang="ru-RU" sz="1300" kern="1200" dirty="0"/>
        </a:p>
      </dsp:txBody>
      <dsp:txXfrm>
        <a:off x="8697242" y="666439"/>
        <a:ext cx="1975816" cy="1185489"/>
      </dsp:txXfrm>
    </dsp:sp>
    <dsp:sp modelId="{451E14C3-6C7B-40E8-88B7-D8BC4A30854B}">
      <dsp:nvSpPr>
        <dsp:cNvPr id="0" name=""/>
        <dsp:cNvSpPr/>
      </dsp:nvSpPr>
      <dsp:spPr>
        <a:xfrm>
          <a:off x="1090348" y="2049510"/>
          <a:ext cx="1975816" cy="1185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/>
            <a:t>Если подросток ничем не увлекается и отказывается учиться, то попробуйте применить труд</a:t>
          </a:r>
          <a:endParaRPr lang="ru-RU" sz="1300" kern="1200" dirty="0"/>
        </a:p>
      </dsp:txBody>
      <dsp:txXfrm>
        <a:off x="1090348" y="2049510"/>
        <a:ext cx="1975816" cy="1185489"/>
      </dsp:txXfrm>
    </dsp:sp>
    <dsp:sp modelId="{6497DCE7-4441-4CF8-99C5-D3B350D3EE38}">
      <dsp:nvSpPr>
        <dsp:cNvPr id="0" name=""/>
        <dsp:cNvSpPr/>
      </dsp:nvSpPr>
      <dsp:spPr>
        <a:xfrm>
          <a:off x="3263746" y="2049510"/>
          <a:ext cx="1975816" cy="1185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/>
            <a:t>Дайте понять ребёнку, что вы хотите ему помочь</a:t>
          </a:r>
          <a:endParaRPr lang="ru-RU" sz="1300" kern="1200" dirty="0"/>
        </a:p>
      </dsp:txBody>
      <dsp:txXfrm>
        <a:off x="3263746" y="2049510"/>
        <a:ext cx="1975816" cy="1185489"/>
      </dsp:txXfrm>
    </dsp:sp>
    <dsp:sp modelId="{EAB1C10E-A83A-431A-AF63-98513E8ABD31}">
      <dsp:nvSpPr>
        <dsp:cNvPr id="0" name=""/>
        <dsp:cNvSpPr/>
      </dsp:nvSpPr>
      <dsp:spPr>
        <a:xfrm>
          <a:off x="5437144" y="2049510"/>
          <a:ext cx="1975816" cy="1185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/>
            <a:t>Уважайте мнение и выбор подростка</a:t>
          </a:r>
          <a:endParaRPr lang="ru-RU" sz="1300" kern="1200" dirty="0"/>
        </a:p>
      </dsp:txBody>
      <dsp:txXfrm>
        <a:off x="5437144" y="2049510"/>
        <a:ext cx="1975816" cy="1185489"/>
      </dsp:txXfrm>
    </dsp:sp>
    <dsp:sp modelId="{51EAC5E4-65ED-4E13-AF1C-71AC2B84A31C}">
      <dsp:nvSpPr>
        <dsp:cNvPr id="0" name=""/>
        <dsp:cNvSpPr/>
      </dsp:nvSpPr>
      <dsp:spPr>
        <a:xfrm>
          <a:off x="7610543" y="2049510"/>
          <a:ext cx="1975816" cy="1185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hlinkClick xmlns:r="http://schemas.openxmlformats.org/officeDocument/2006/relationships" r:id="rId1"/>
            </a:rPr>
            <a:t>Хвалите ребёнка</a:t>
          </a:r>
          <a:r>
            <a:rPr lang="ru-RU" sz="1300" b="1" i="0" kern="1200" dirty="0" smtClean="0"/>
            <a:t> и вместе радуйтесь его успехам</a:t>
          </a:r>
          <a:endParaRPr lang="ru-RU" sz="1300" kern="1200" dirty="0"/>
        </a:p>
      </dsp:txBody>
      <dsp:txXfrm>
        <a:off x="7610543" y="2049510"/>
        <a:ext cx="1975816" cy="1185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6EC8C-2FB2-46FD-B3AC-8BCBFB4F3785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6FADC-4BD7-4EEB-8FD4-FE2BA516A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892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097E6D4-09EC-4B4A-85B9-D8B9AE4E1E4E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EA1E286-79C9-4675-ABAF-C48A3A887FE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03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E6D4-09EC-4B4A-85B9-D8B9AE4E1E4E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286-79C9-4675-ABAF-C48A3A887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3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E6D4-09EC-4B4A-85B9-D8B9AE4E1E4E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286-79C9-4675-ABAF-C48A3A887FE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968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E6D4-09EC-4B4A-85B9-D8B9AE4E1E4E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286-79C9-4675-ABAF-C48A3A887FE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505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E6D4-09EC-4B4A-85B9-D8B9AE4E1E4E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286-79C9-4675-ABAF-C48A3A887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795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E6D4-09EC-4B4A-85B9-D8B9AE4E1E4E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286-79C9-4675-ABAF-C48A3A887FE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825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E6D4-09EC-4B4A-85B9-D8B9AE4E1E4E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286-79C9-4675-ABAF-C48A3A887FE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161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E6D4-09EC-4B4A-85B9-D8B9AE4E1E4E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286-79C9-4675-ABAF-C48A3A887FE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5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E6D4-09EC-4B4A-85B9-D8B9AE4E1E4E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286-79C9-4675-ABAF-C48A3A887FE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84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E6D4-09EC-4B4A-85B9-D8B9AE4E1E4E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286-79C9-4675-ABAF-C48A3A887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5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E6D4-09EC-4B4A-85B9-D8B9AE4E1E4E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286-79C9-4675-ABAF-C48A3A887FE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90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E6D4-09EC-4B4A-85B9-D8B9AE4E1E4E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286-79C9-4675-ABAF-C48A3A887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16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E6D4-09EC-4B4A-85B9-D8B9AE4E1E4E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286-79C9-4675-ABAF-C48A3A887FE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56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E6D4-09EC-4B4A-85B9-D8B9AE4E1E4E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286-79C9-4675-ABAF-C48A3A887FE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35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E6D4-09EC-4B4A-85B9-D8B9AE4E1E4E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286-79C9-4675-ABAF-C48A3A887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87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E6D4-09EC-4B4A-85B9-D8B9AE4E1E4E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286-79C9-4675-ABAF-C48A3A887FE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99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E6D4-09EC-4B4A-85B9-D8B9AE4E1E4E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286-79C9-4675-ABAF-C48A3A887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5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97E6D4-09EC-4B4A-85B9-D8B9AE4E1E4E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A1E286-79C9-4675-ABAF-C48A3A887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6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2550400"/>
            <a:ext cx="6815669" cy="1515533"/>
          </a:xfrm>
        </p:spPr>
        <p:txBody>
          <a:bodyPr/>
          <a:lstStyle/>
          <a:p>
            <a:r>
              <a:rPr lang="ru-RU" sz="3600" dirty="0"/>
              <a:t>Родительское собрание.</a:t>
            </a:r>
            <a:br>
              <a:rPr lang="ru-RU" sz="3600" dirty="0"/>
            </a:br>
            <a:r>
              <a:rPr lang="ru-RU" sz="3600" dirty="0"/>
              <a:t>Тема: "Учебная мотивация моего ребенка»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Педагог-психолог </a:t>
            </a:r>
          </a:p>
          <a:p>
            <a:r>
              <a:rPr lang="ru-RU" dirty="0" smtClean="0"/>
              <a:t>КГАНОУ «Краевой центр образования»</a:t>
            </a:r>
          </a:p>
          <a:p>
            <a:r>
              <a:rPr lang="ru-RU" dirty="0" smtClean="0"/>
              <a:t>Гамануха Ирина Сергеевна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40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«Учение, лишенное всякого интереса и взятое только силой принуждения, убивает в ученике охоту к овладению знаниями. Приохотить ребенка к учению гораздо более достойная задача, чем приневолить».</a:t>
            </a:r>
          </a:p>
          <a:p>
            <a:pPr marL="0" indent="0" algn="r">
              <a:buNone/>
            </a:pPr>
            <a:r>
              <a:rPr lang="ru-RU" dirty="0"/>
              <a:t>К.Д. Ушинский </a:t>
            </a:r>
          </a:p>
        </p:txBody>
      </p:sp>
    </p:spTree>
    <p:extLst>
      <p:ext uri="{BB962C8B-B14F-4D97-AF65-F5344CB8AC3E}">
        <p14:creationId xmlns:p14="http://schemas.microsoft.com/office/powerpoint/2010/main" val="123134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Существует </a:t>
            </a:r>
            <a:r>
              <a:rPr lang="ru-RU" b="1" dirty="0"/>
              <a:t>две группы</a:t>
            </a:r>
            <a:r>
              <a:rPr lang="ru-RU" dirty="0"/>
              <a:t> учебных мотивов: внутренние и </a:t>
            </a:r>
            <a:r>
              <a:rPr lang="ru-RU" dirty="0" smtClean="0"/>
              <a:t>внешние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1. Внутренние (познавательные) мотивы.</a:t>
            </a:r>
            <a:endParaRPr lang="ru-RU" dirty="0"/>
          </a:p>
          <a:p>
            <a:r>
              <a:rPr lang="ru-RU" dirty="0"/>
              <a:t>     Связаны с содержанием самой учебной деятельности и процессом ее выполнения, потребность в овладении новыми умениями, навыками и знаниями.</a:t>
            </a:r>
          </a:p>
          <a:p>
            <a:r>
              <a:rPr lang="ru-RU" b="1" dirty="0"/>
              <a:t>2. Внешние (социальные) мотивы.</a:t>
            </a:r>
            <a:endParaRPr lang="ru-RU" dirty="0"/>
          </a:p>
          <a:p>
            <a:r>
              <a:rPr lang="ru-RU" dirty="0"/>
              <a:t>     Связаны с потребностями ребенка в общении с людьми, в их оценке и одобрении, с желанием ученика занять определенное место в системе доступных ему общественных отношений.</a:t>
            </a:r>
            <a:r>
              <a:rPr lang="ru-RU" b="1" u="sng" dirty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95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Главная  задача взрослых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развивать у ребенка внутренние мотивы. Ему будет значительно легче учиться, если активность будет побуждаться такими мотивами, как интерес к знаниям.</a:t>
            </a:r>
          </a:p>
        </p:txBody>
      </p:sp>
    </p:spTree>
    <p:extLst>
      <p:ext uri="{BB962C8B-B14F-4D97-AF65-F5344CB8AC3E}">
        <p14:creationId xmlns:p14="http://schemas.microsoft.com/office/powerpoint/2010/main" val="1313725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12167"/>
            <a:ext cx="9601196" cy="1303867"/>
          </a:xfrm>
        </p:spPr>
        <p:txBody>
          <a:bodyPr/>
          <a:lstStyle/>
          <a:p>
            <a:r>
              <a:rPr lang="ru-RU" dirty="0" smtClean="0"/>
              <a:t>Схема формирования мотива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7253" y="2496855"/>
            <a:ext cx="8266610" cy="34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3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Вопрос?!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943496"/>
            <a:ext cx="9601196" cy="2235685"/>
          </a:xfrm>
        </p:spPr>
        <p:txBody>
          <a:bodyPr/>
          <a:lstStyle/>
          <a:p>
            <a:r>
              <a:rPr lang="ru-RU" b="1" dirty="0"/>
              <a:t>«Почему в 7-8-9  классе подростки не хотят учиться</a:t>
            </a:r>
            <a:r>
              <a:rPr lang="ru-RU" dirty="0"/>
              <a:t>?» задает не одно поколение родителей. Один из ответов звучит как  ни странно  просто: происходит смена ведущего вида деятельности с учебы на общение.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65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Так же </a:t>
            </a:r>
            <a:r>
              <a:rPr lang="ru-RU" b="1" dirty="0"/>
              <a:t>причинами спада учебной мотивации подростков</a:t>
            </a:r>
            <a:r>
              <a:rPr lang="ru-RU" dirty="0"/>
              <a:t> могут быть: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У подростков наблюдается “гормональный взрыв” и нечетко сформировано чувство будущего.</a:t>
            </a:r>
          </a:p>
          <a:p>
            <a:pPr lvl="0"/>
            <a:r>
              <a:rPr lang="ru-RU" dirty="0"/>
              <a:t>Отношение ученика к учителю.</a:t>
            </a:r>
          </a:p>
          <a:p>
            <a:pPr lvl="0"/>
            <a:r>
              <a:rPr lang="ru-RU" dirty="0"/>
              <a:t>У девочек 7-8-го класса снижена возрастная восприимчивость к учебной деятельности в связи с интенсивным биологическим процессом полового созревания.</a:t>
            </a:r>
          </a:p>
          <a:p>
            <a:pPr lvl="0"/>
            <a:r>
              <a:rPr lang="ru-RU" dirty="0"/>
              <a:t>Личная значимость предмета</a:t>
            </a:r>
          </a:p>
          <a:p>
            <a:pPr lvl="0"/>
            <a:r>
              <a:rPr lang="ru-RU" dirty="0"/>
              <a:t>Непонимание цели учения. </a:t>
            </a:r>
          </a:p>
          <a:p>
            <a:r>
              <a:rPr lang="ru-RU" dirty="0"/>
              <a:t>Страх перед школой</a:t>
            </a:r>
          </a:p>
        </p:txBody>
      </p:sp>
    </p:spTree>
    <p:extLst>
      <p:ext uri="{BB962C8B-B14F-4D97-AF65-F5344CB8AC3E}">
        <p14:creationId xmlns:p14="http://schemas.microsoft.com/office/powerpoint/2010/main" val="3119200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Так что же все-таки делать?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6983" y="2556932"/>
            <a:ext cx="9999614" cy="331893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2900" dirty="0"/>
              <a:t>Если ребенок не хочет учиться, а ценность образования представляется родителям безусловной, значит, его нужно просто </a:t>
            </a:r>
            <a:r>
              <a:rPr lang="ru-RU" sz="3300" b="1" dirty="0"/>
              <a:t>заставить. </a:t>
            </a:r>
            <a:r>
              <a:rPr lang="ru-RU" sz="2900" dirty="0"/>
              <a:t>Есть проверенная веками система поощрений и наказаний: если применять ее творчески, можно добиться неплохих результатов в управлении процессом. Потом чадо повзрослеет, разберется что к чему и еще будет нам благодарно за то, что не обращали внимания на его капризы.</a:t>
            </a:r>
          </a:p>
          <a:p>
            <a:pPr lvl="0"/>
            <a:r>
              <a:rPr lang="ru-RU" sz="2900" dirty="0"/>
              <a:t> Ничего не бывает просто так. У «нехотения» всегда есть конкретная причина. Возможно, ребенку не подходит эта программа, эта школа, эти учителя. Он не может и не хочет усваивать знания в одной форме, но, вполне вероятно, захочет, если форму поменять. По-настоящему </a:t>
            </a:r>
            <a:r>
              <a:rPr lang="ru-RU" sz="3300" b="1" dirty="0"/>
              <a:t>заинтересованные в качественном образовании </a:t>
            </a:r>
            <a:r>
              <a:rPr lang="ru-RU" sz="2900" dirty="0"/>
              <a:t>ребенка родители должны искать, пока не найдут нужное,  и интерес ребенка к учебе не восстановится.</a:t>
            </a:r>
          </a:p>
          <a:p>
            <a:pPr lvl="0"/>
            <a:r>
              <a:rPr lang="ru-RU" sz="3300" b="1" dirty="0"/>
              <a:t>Не нужно заставлять и давить на ребенка</a:t>
            </a:r>
            <a:r>
              <a:rPr lang="ru-RU" sz="2900" dirty="0"/>
              <a:t>, а также экспериментировать на нем и перетаскивать его из школы в школу. Он личность, а не объект приложения наших амбиций. Вспомните, как вы сами любили правила синтаксиса, химию галогенов или решение квадратных неравенств. Школьное образование — это еще не все. Пусть занимается тем, что ему нравится, и ищет себя. Со временем он сам во всем разберется.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363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4" y="616372"/>
            <a:ext cx="9601196" cy="1303867"/>
          </a:xfrm>
        </p:spPr>
        <p:txBody>
          <a:bodyPr/>
          <a:lstStyle/>
          <a:p>
            <a:r>
              <a:rPr lang="ru-RU" dirty="0" smtClean="0"/>
              <a:t>Методы мотивации к учебе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95397"/>
              </p:ext>
            </p:extLst>
          </p:nvPr>
        </p:nvGraphicFramePr>
        <p:xfrm>
          <a:off x="757646" y="2360023"/>
          <a:ext cx="10676708" cy="390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261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</TotalTime>
  <Words>491</Words>
  <Application>Microsoft Office PowerPoint</Application>
  <PresentationFormat>Широкоэкранный</PresentationFormat>
  <Paragraphs>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Натуральные материалы</vt:lpstr>
      <vt:lpstr>Родительское собрание. Тема: "Учебная мотивация моего ребенка» </vt:lpstr>
      <vt:lpstr>Презентация PowerPoint</vt:lpstr>
      <vt:lpstr>Существует две группы учебных мотивов: внутренние и внешние </vt:lpstr>
      <vt:lpstr>Главная  задача взрослых </vt:lpstr>
      <vt:lpstr>Схема формирования мотива </vt:lpstr>
      <vt:lpstr>Вопрос?!</vt:lpstr>
      <vt:lpstr>Так же причинами спада учебной мотивации подростков могут быть: </vt:lpstr>
      <vt:lpstr>Так что же все-таки делать? </vt:lpstr>
      <vt:lpstr>Методы мотивации к учебе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собрание. Тема: "Учебная мотивация моего ребенка» </dc:title>
  <dc:creator>Гамануха Ирина Сергеевна</dc:creator>
  <cp:lastModifiedBy>Гамануха Ирина Сергеевна</cp:lastModifiedBy>
  <cp:revision>3</cp:revision>
  <cp:lastPrinted>2019-09-13T22:10:43Z</cp:lastPrinted>
  <dcterms:created xsi:type="dcterms:W3CDTF">2019-09-13T01:04:46Z</dcterms:created>
  <dcterms:modified xsi:type="dcterms:W3CDTF">2019-09-20T23:33:15Z</dcterms:modified>
</cp:coreProperties>
</file>