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4" r:id="rId3"/>
    <p:sldId id="285" r:id="rId4"/>
    <p:sldId id="286" r:id="rId5"/>
    <p:sldId id="287" r:id="rId6"/>
    <p:sldId id="288" r:id="rId7"/>
    <p:sldId id="291" r:id="rId8"/>
    <p:sldId id="275" r:id="rId9"/>
    <p:sldId id="276" r:id="rId10"/>
    <p:sldId id="277" r:id="rId11"/>
    <p:sldId id="278" r:id="rId12"/>
    <p:sldId id="280" r:id="rId13"/>
    <p:sldId id="293" r:id="rId14"/>
    <p:sldId id="294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92" r:id="rId25"/>
    <p:sldId id="271" r:id="rId26"/>
    <p:sldId id="297" r:id="rId27"/>
    <p:sldId id="290" r:id="rId28"/>
    <p:sldId id="295" r:id="rId29"/>
    <p:sldId id="296" r:id="rId30"/>
    <p:sldId id="274" r:id="rId3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0" y="10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3;&#1048;&#1040;\&#1045;&#1043;&#1069;_2020\&#1057;&#1074;&#1086;&#1076;_&#1045;&#1043;&#1069;_16_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отчет по результатам ЕГЭ. Средний балл</a:t>
            </a:r>
          </a:p>
        </c:rich>
      </c:tx>
      <c:layout>
        <c:manualLayout>
          <c:xMode val="edge"/>
          <c:yMode val="edge"/>
          <c:x val="0.23181020477562772"/>
          <c:y val="1.95288904104378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582270695734649E-2"/>
          <c:y val="3.2093259249697983E-2"/>
          <c:w val="0.92285233092762808"/>
          <c:h val="0.54173172579537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'Средний балл КЦО'!$C$4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'Средний балл КЦО'!$B$5:$B$15</c:f>
              <c:strCache>
                <c:ptCount val="11"/>
                <c:pt idx="0">
                  <c:v>01- Русский язык</c:v>
                </c:pt>
                <c:pt idx="1">
                  <c:v>02 - Математика (Проф.)</c:v>
                </c:pt>
                <c:pt idx="2">
                  <c:v>03 - Физика</c:v>
                </c:pt>
                <c:pt idx="3">
                  <c:v>04 - Химия</c:v>
                </c:pt>
                <c:pt idx="4">
                  <c:v>05 - Информатика и ИКТ</c:v>
                </c:pt>
                <c:pt idx="5">
                  <c:v>06 - Биология</c:v>
                </c:pt>
                <c:pt idx="6">
                  <c:v>07 - История</c:v>
                </c:pt>
                <c:pt idx="7">
                  <c:v>08 - География</c:v>
                </c:pt>
                <c:pt idx="8">
                  <c:v>09 - Английский язык</c:v>
                </c:pt>
                <c:pt idx="9">
                  <c:v>12 - Обществознание</c:v>
                </c:pt>
                <c:pt idx="10">
                  <c:v>18 - Литература</c:v>
                </c:pt>
              </c:strCache>
            </c:strRef>
          </c:cat>
          <c:val>
            <c:numRef>
              <c:f>'Средний балл КЦО'!$C$5:$C$15</c:f>
              <c:numCache>
                <c:formatCode>0.0</c:formatCode>
                <c:ptCount val="11"/>
                <c:pt idx="0">
                  <c:v>75.099999999999994</c:v>
                </c:pt>
                <c:pt idx="1">
                  <c:v>58.4</c:v>
                </c:pt>
                <c:pt idx="2">
                  <c:v>49.9</c:v>
                </c:pt>
                <c:pt idx="3">
                  <c:v>62.5</c:v>
                </c:pt>
                <c:pt idx="4">
                  <c:v>62</c:v>
                </c:pt>
                <c:pt idx="5">
                  <c:v>61.7</c:v>
                </c:pt>
                <c:pt idx="6">
                  <c:v>58.8</c:v>
                </c:pt>
                <c:pt idx="7">
                  <c:v>0</c:v>
                </c:pt>
                <c:pt idx="8">
                  <c:v>79</c:v>
                </c:pt>
                <c:pt idx="9">
                  <c:v>67.7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'Средний балл КЦО'!$D$4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'Средний балл КЦО'!$B$5:$B$15</c:f>
              <c:strCache>
                <c:ptCount val="11"/>
                <c:pt idx="0">
                  <c:v>01- Русский язык</c:v>
                </c:pt>
                <c:pt idx="1">
                  <c:v>02 - Математика (Проф.)</c:v>
                </c:pt>
                <c:pt idx="2">
                  <c:v>03 - Физика</c:v>
                </c:pt>
                <c:pt idx="3">
                  <c:v>04 - Химия</c:v>
                </c:pt>
                <c:pt idx="4">
                  <c:v>05 - Информатика и ИКТ</c:v>
                </c:pt>
                <c:pt idx="5">
                  <c:v>06 - Биология</c:v>
                </c:pt>
                <c:pt idx="6">
                  <c:v>07 - История</c:v>
                </c:pt>
                <c:pt idx="7">
                  <c:v>08 - География</c:v>
                </c:pt>
                <c:pt idx="8">
                  <c:v>09 - Английский язык</c:v>
                </c:pt>
                <c:pt idx="9">
                  <c:v>12 - Обществознание</c:v>
                </c:pt>
                <c:pt idx="10">
                  <c:v>18 - Литература</c:v>
                </c:pt>
              </c:strCache>
            </c:strRef>
          </c:cat>
          <c:val>
            <c:numRef>
              <c:f>'Средний балл КЦО'!$D$5:$D$15</c:f>
              <c:numCache>
                <c:formatCode>0.0</c:formatCode>
                <c:ptCount val="11"/>
                <c:pt idx="0">
                  <c:v>83.4</c:v>
                </c:pt>
                <c:pt idx="1">
                  <c:v>78.599999999999994</c:v>
                </c:pt>
                <c:pt idx="2">
                  <c:v>70</c:v>
                </c:pt>
                <c:pt idx="3">
                  <c:v>72.2</c:v>
                </c:pt>
                <c:pt idx="4">
                  <c:v>80</c:v>
                </c:pt>
                <c:pt idx="5">
                  <c:v>70.3</c:v>
                </c:pt>
                <c:pt idx="6">
                  <c:v>71.900000000000006</c:v>
                </c:pt>
                <c:pt idx="7">
                  <c:v>76</c:v>
                </c:pt>
                <c:pt idx="8">
                  <c:v>81.099999999999994</c:v>
                </c:pt>
                <c:pt idx="9">
                  <c:v>71.5</c:v>
                </c:pt>
                <c:pt idx="10">
                  <c:v>72</c:v>
                </c:pt>
              </c:numCache>
            </c:numRef>
          </c:val>
        </c:ser>
        <c:ser>
          <c:idx val="2"/>
          <c:order val="2"/>
          <c:tx>
            <c:strRef>
              <c:f>'Средний балл КЦО'!$E$4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'Средний балл КЦО'!$B$5:$B$15</c:f>
              <c:strCache>
                <c:ptCount val="11"/>
                <c:pt idx="0">
                  <c:v>01- Русский язык</c:v>
                </c:pt>
                <c:pt idx="1">
                  <c:v>02 - Математика (Проф.)</c:v>
                </c:pt>
                <c:pt idx="2">
                  <c:v>03 - Физика</c:v>
                </c:pt>
                <c:pt idx="3">
                  <c:v>04 - Химия</c:v>
                </c:pt>
                <c:pt idx="4">
                  <c:v>05 - Информатика и ИКТ</c:v>
                </c:pt>
                <c:pt idx="5">
                  <c:v>06 - Биология</c:v>
                </c:pt>
                <c:pt idx="6">
                  <c:v>07 - История</c:v>
                </c:pt>
                <c:pt idx="7">
                  <c:v>08 - География</c:v>
                </c:pt>
                <c:pt idx="8">
                  <c:v>09 - Английский язык</c:v>
                </c:pt>
                <c:pt idx="9">
                  <c:v>12 - Обществознание</c:v>
                </c:pt>
                <c:pt idx="10">
                  <c:v>18 - Литература</c:v>
                </c:pt>
              </c:strCache>
            </c:strRef>
          </c:cat>
          <c:val>
            <c:numRef>
              <c:f>'Средний балл КЦО'!$E$5:$E$15</c:f>
              <c:numCache>
                <c:formatCode>General</c:formatCode>
                <c:ptCount val="11"/>
                <c:pt idx="0">
                  <c:v>84.5</c:v>
                </c:pt>
                <c:pt idx="1">
                  <c:v>59.8</c:v>
                </c:pt>
                <c:pt idx="2">
                  <c:v>58.3</c:v>
                </c:pt>
                <c:pt idx="3">
                  <c:v>73.3</c:v>
                </c:pt>
                <c:pt idx="4">
                  <c:v>79.7</c:v>
                </c:pt>
                <c:pt idx="5">
                  <c:v>73.3</c:v>
                </c:pt>
                <c:pt idx="6">
                  <c:v>75.8</c:v>
                </c:pt>
                <c:pt idx="7">
                  <c:v>0</c:v>
                </c:pt>
                <c:pt idx="8" formatCode="0.0">
                  <c:v>72</c:v>
                </c:pt>
                <c:pt idx="9">
                  <c:v>72.7</c:v>
                </c:pt>
                <c:pt idx="10">
                  <c:v>48.7</c:v>
                </c:pt>
              </c:numCache>
            </c:numRef>
          </c:val>
        </c:ser>
        <c:ser>
          <c:idx val="3"/>
          <c:order val="3"/>
          <c:tx>
            <c:strRef>
              <c:f>'Средний балл КЦО'!$F$4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'Средний балл КЦО'!$B$5:$B$15</c:f>
              <c:strCache>
                <c:ptCount val="11"/>
                <c:pt idx="0">
                  <c:v>01- Русский язык</c:v>
                </c:pt>
                <c:pt idx="1">
                  <c:v>02 - Математика (Проф.)</c:v>
                </c:pt>
                <c:pt idx="2">
                  <c:v>03 - Физика</c:v>
                </c:pt>
                <c:pt idx="3">
                  <c:v>04 - Химия</c:v>
                </c:pt>
                <c:pt idx="4">
                  <c:v>05 - Информатика и ИКТ</c:v>
                </c:pt>
                <c:pt idx="5">
                  <c:v>06 - Биология</c:v>
                </c:pt>
                <c:pt idx="6">
                  <c:v>07 - История</c:v>
                </c:pt>
                <c:pt idx="7">
                  <c:v>08 - География</c:v>
                </c:pt>
                <c:pt idx="8">
                  <c:v>09 - Английский язык</c:v>
                </c:pt>
                <c:pt idx="9">
                  <c:v>12 - Обществознание</c:v>
                </c:pt>
                <c:pt idx="10">
                  <c:v>18 - Литература</c:v>
                </c:pt>
              </c:strCache>
            </c:strRef>
          </c:cat>
          <c:val>
            <c:numRef>
              <c:f>'Средний балл КЦО'!$F$5:$F$15</c:f>
              <c:numCache>
                <c:formatCode>General</c:formatCode>
                <c:ptCount val="11"/>
                <c:pt idx="0">
                  <c:v>80.2</c:v>
                </c:pt>
                <c:pt idx="1">
                  <c:v>71.2</c:v>
                </c:pt>
                <c:pt idx="2">
                  <c:v>60.8</c:v>
                </c:pt>
                <c:pt idx="3">
                  <c:v>77.5</c:v>
                </c:pt>
                <c:pt idx="4">
                  <c:v>85.1</c:v>
                </c:pt>
                <c:pt idx="5" formatCode="0.0">
                  <c:v>76</c:v>
                </c:pt>
                <c:pt idx="6">
                  <c:v>82.6</c:v>
                </c:pt>
                <c:pt idx="7" formatCode="0.0">
                  <c:v>83</c:v>
                </c:pt>
                <c:pt idx="8">
                  <c:v>85.3</c:v>
                </c:pt>
                <c:pt idx="9">
                  <c:v>75.3</c:v>
                </c:pt>
                <c:pt idx="10" formatCode="0.0">
                  <c:v>63</c:v>
                </c:pt>
              </c:numCache>
            </c:numRef>
          </c:val>
        </c:ser>
        <c:ser>
          <c:idx val="4"/>
          <c:order val="4"/>
          <c:tx>
            <c:strRef>
              <c:f>'Средний балл КЦО'!$G$4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layout>
                <c:manualLayout>
                  <c:x val="0"/>
                  <c:y val="-1.6908212560386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70842614945472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101996232485045E-2"/>
                  <c:y val="-4.25567776946189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1865854182666884E-2"/>
                  <c:y val="-4.2556777694619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07871401660608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'Средний балл КЦО'!$B$5:$B$15</c:f>
              <c:strCache>
                <c:ptCount val="11"/>
                <c:pt idx="0">
                  <c:v>01- Русский язык</c:v>
                </c:pt>
                <c:pt idx="1">
                  <c:v>02 - Математика (Проф.)</c:v>
                </c:pt>
                <c:pt idx="2">
                  <c:v>03 - Физика</c:v>
                </c:pt>
                <c:pt idx="3">
                  <c:v>04 - Химия</c:v>
                </c:pt>
                <c:pt idx="4">
                  <c:v>05 - Информатика и ИКТ</c:v>
                </c:pt>
                <c:pt idx="5">
                  <c:v>06 - Биология</c:v>
                </c:pt>
                <c:pt idx="6">
                  <c:v>07 - История</c:v>
                </c:pt>
                <c:pt idx="7">
                  <c:v>08 - География</c:v>
                </c:pt>
                <c:pt idx="8">
                  <c:v>09 - Английский язык</c:v>
                </c:pt>
                <c:pt idx="9">
                  <c:v>12 - Обществознание</c:v>
                </c:pt>
                <c:pt idx="10">
                  <c:v>18 - Литература</c:v>
                </c:pt>
              </c:strCache>
            </c:strRef>
          </c:cat>
          <c:val>
            <c:numRef>
              <c:f>'Средний балл КЦО'!$G$5:$G$15</c:f>
              <c:numCache>
                <c:formatCode>General</c:formatCode>
                <c:ptCount val="11"/>
                <c:pt idx="0">
                  <c:v>82.2</c:v>
                </c:pt>
                <c:pt idx="1">
                  <c:v>72.599999999999994</c:v>
                </c:pt>
                <c:pt idx="2">
                  <c:v>72.400000000000006</c:v>
                </c:pt>
                <c:pt idx="3">
                  <c:v>77.2</c:v>
                </c:pt>
                <c:pt idx="4">
                  <c:v>80.400000000000006</c:v>
                </c:pt>
                <c:pt idx="5">
                  <c:v>68.2</c:v>
                </c:pt>
                <c:pt idx="6">
                  <c:v>69.7</c:v>
                </c:pt>
                <c:pt idx="7">
                  <c:v>0</c:v>
                </c:pt>
                <c:pt idx="8">
                  <c:v>75.8</c:v>
                </c:pt>
                <c:pt idx="9">
                  <c:v>71.5</c:v>
                </c:pt>
                <c:pt idx="10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81144"/>
        <c:axId val="13978008"/>
      </c:barChart>
      <c:catAx>
        <c:axId val="1398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978008"/>
        <c:crosses val="autoZero"/>
        <c:auto val="1"/>
        <c:lblAlgn val="ctr"/>
        <c:lblOffset val="100"/>
        <c:noMultiLvlLbl val="0"/>
      </c:catAx>
      <c:valAx>
        <c:axId val="139780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981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04375315014224"/>
          <c:y val="0.92609401943773451"/>
          <c:w val="0.66796163311526324"/>
          <c:h val="5.156985811556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03315-AC7C-491A-A49A-47C001F7DA2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A3B4A-10B7-4E94-A41E-05EC6DBD7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74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BB21D-91DC-4FEC-BD4F-01DD0544467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4E504-7E0F-4E5A-BE13-E949FF942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2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1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3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55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23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59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41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08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69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7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7D1B-3153-4F39-822F-B08C4AE34B8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8F6-B75F-4AEA-9237-7FD9396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0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7D1B-3153-4F39-822F-B08C4AE34B8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8F6-B75F-4AEA-9237-7FD9396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7D1B-3153-4F39-822F-B08C4AE34B8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8F6-B75F-4AEA-9237-7FD9396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7D1B-3153-4F39-822F-B08C4AE34B8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8F6-B75F-4AEA-9237-7FD9396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2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7D1B-3153-4F39-822F-B08C4AE34B8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8F6-B75F-4AEA-9237-7FD9396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49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7D1B-3153-4F39-822F-B08C4AE34B8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8F6-B75F-4AEA-9237-7FD9396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7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7D1B-3153-4F39-822F-B08C4AE34B8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8F6-B75F-4AEA-9237-7FD9396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7D1B-3153-4F39-822F-B08C4AE34B8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8F6-B75F-4AEA-9237-7FD9396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3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7D1B-3153-4F39-822F-B08C4AE34B8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8F6-B75F-4AEA-9237-7FD9396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9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7D1B-3153-4F39-822F-B08C4AE34B8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8F6-B75F-4AEA-9237-7FD9396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7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7D1B-3153-4F39-822F-B08C4AE34B8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58F6-B75F-4AEA-9237-7FD9396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9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7D1B-3153-4F39-822F-B08C4AE34B8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F58F6-B75F-4AEA-9237-7FD93960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9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18" Type="http://schemas.openxmlformats.org/officeDocument/2006/relationships/image" Target="../media/image14.png"/><Relationship Id="rId3" Type="http://schemas.openxmlformats.org/officeDocument/2006/relationships/image" Target="../media/image3.png"/><Relationship Id="rId21" Type="http://schemas.microsoft.com/office/2007/relationships/hdphoto" Target="../media/hdphoto7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microsoft.com/office/2007/relationships/hdphoto" Target="../media/hdphoto5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23" Type="http://schemas.microsoft.com/office/2007/relationships/hdphoto" Target="../media/hdphoto8.wdp"/><Relationship Id="rId10" Type="http://schemas.openxmlformats.org/officeDocument/2006/relationships/image" Target="../media/image8.png"/><Relationship Id="rId19" Type="http://schemas.microsoft.com/office/2007/relationships/hdphoto" Target="../media/hdphoto6.wd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31.png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9546" y="679011"/>
            <a:ext cx="10710250" cy="428104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по общеобразовательным программам среднего общего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3378" y="5830431"/>
            <a:ext cx="9122875" cy="839709"/>
          </a:xfrm>
        </p:spPr>
        <p:txBody>
          <a:bodyPr>
            <a:normAutofit/>
          </a:bodyPr>
          <a:lstStyle/>
          <a:p>
            <a:pPr algn="r"/>
            <a:r>
              <a:rPr lang="ru-RU" sz="5400" dirty="0" smtClean="0"/>
              <a:t>2021 год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695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14376" y="-141940"/>
            <a:ext cx="4307941" cy="88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895440"/>
              </p:ext>
            </p:extLst>
          </p:nvPr>
        </p:nvGraphicFramePr>
        <p:xfrm>
          <a:off x="440039" y="1002581"/>
          <a:ext cx="1161837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913"/>
                <a:gridCol w="1928266"/>
                <a:gridCol w="5578199"/>
              </a:tblGrid>
              <a:tr h="624183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июня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6196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0095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Многопрофильный лицей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9552"/>
              </p:ext>
            </p:extLst>
          </p:nvPr>
        </p:nvGraphicFramePr>
        <p:xfrm>
          <a:off x="440039" y="3365003"/>
          <a:ext cx="11618378" cy="167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913"/>
                <a:gridCol w="1928266"/>
                <a:gridCol w="5578199"/>
              </a:tblGrid>
              <a:tr h="624183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Июня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6196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0078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5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14376" y="-141940"/>
            <a:ext cx="4307941" cy="88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59620"/>
              </p:ext>
            </p:extLst>
          </p:nvPr>
        </p:nvGraphicFramePr>
        <p:xfrm>
          <a:off x="131511" y="641271"/>
          <a:ext cx="11618378" cy="167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913"/>
                <a:gridCol w="1928266"/>
                <a:gridCol w="5578199"/>
              </a:tblGrid>
              <a:tr h="624183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июня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6196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0079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210830"/>
              </p:ext>
            </p:extLst>
          </p:nvPr>
        </p:nvGraphicFramePr>
        <p:xfrm>
          <a:off x="131511" y="2411421"/>
          <a:ext cx="1161837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913"/>
                <a:gridCol w="1928266"/>
                <a:gridCol w="5578199"/>
              </a:tblGrid>
              <a:tr h="624183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июня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6196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0094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Экономическая гимназия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408342"/>
              </p:ext>
            </p:extLst>
          </p:nvPr>
        </p:nvGraphicFramePr>
        <p:xfrm>
          <a:off x="131511" y="4609904"/>
          <a:ext cx="11618378" cy="167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913"/>
                <a:gridCol w="1928266"/>
                <a:gridCol w="5578199"/>
              </a:tblGrid>
              <a:tr h="624183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июня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6196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0080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9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14376" y="-141940"/>
            <a:ext cx="4307941" cy="88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838964"/>
              </p:ext>
            </p:extLst>
          </p:nvPr>
        </p:nvGraphicFramePr>
        <p:xfrm>
          <a:off x="312580" y="638450"/>
          <a:ext cx="1161837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913"/>
                <a:gridCol w="1928266"/>
                <a:gridCol w="5578199"/>
              </a:tblGrid>
              <a:tr h="624183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июня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6196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 (устно)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0083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87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895239"/>
              </p:ext>
            </p:extLst>
          </p:nvPr>
        </p:nvGraphicFramePr>
        <p:xfrm>
          <a:off x="312580" y="2826923"/>
          <a:ext cx="11618378" cy="167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913"/>
                <a:gridCol w="1928266"/>
                <a:gridCol w="5578199"/>
              </a:tblGrid>
              <a:tr h="624183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июня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6196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0092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8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306863"/>
              </p:ext>
            </p:extLst>
          </p:nvPr>
        </p:nvGraphicFramePr>
        <p:xfrm>
          <a:off x="312580" y="4680952"/>
          <a:ext cx="1161837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913"/>
                <a:gridCol w="1928266"/>
                <a:gridCol w="5578199"/>
              </a:tblGrid>
              <a:tr h="624183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июня (резерв)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6196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0095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Многопрофильный лицей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9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5925" y="93450"/>
            <a:ext cx="4307941" cy="88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ГИА. 2021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39846" y="950614"/>
            <a:ext cx="11682743" cy="5721789"/>
          </a:xfrm>
        </p:spPr>
        <p:txBody>
          <a:bodyPr>
            <a:normAutofit/>
          </a:bodyPr>
          <a:lstStyle/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Сопровождение. Автобус в 8.00.</a:t>
            </a:r>
          </a:p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документы (справка от школы)</a:t>
            </a:r>
          </a:p>
          <a:p>
            <a:pPr algn="just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5925" y="93450"/>
            <a:ext cx="4307941" cy="88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ГИА. 2021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39846" y="950614"/>
            <a:ext cx="10315671" cy="733331"/>
          </a:xfrm>
        </p:spPr>
        <p:txBody>
          <a:bodyPr>
            <a:normAutofit/>
          </a:bodyPr>
          <a:lstStyle/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об отказе от экзаменов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72" y="1683945"/>
            <a:ext cx="5542088" cy="500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69" y="66361"/>
            <a:ext cx="3317341" cy="88425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- 2021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846" y="950614"/>
            <a:ext cx="11682743" cy="57217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экзамена – 10.00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утверждаются ГЭК, действительны четыре года, следующие за годом получения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– наличие паспорта, списки распределения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выносить из аудиторий письменные заметки и иные средства хранения и передачи информации, из ППЭ и аудиторий ППЭ запрещается выносить экзаменационные материалы, в том числе КИМ и черновики на бумажном или электронном носителях, фотографировать экзаменационные материалы.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05388" y="66359"/>
            <a:ext cx="3317341" cy="88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202902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>
                <a:solidFill>
                  <a:srgbClr val="FF0000"/>
                </a:solidFill>
                <a:latin typeface="Cambria" panose="02040503050406030204" pitchFamily="18" charset="0"/>
              </a:rPr>
              <a:t>Вход участников в ППЭ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429193" y="985597"/>
            <a:ext cx="10512871" cy="3642957"/>
            <a:chOff x="179512" y="2132855"/>
            <a:chExt cx="8810379" cy="301782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911733" y="2132856"/>
              <a:ext cx="2869475" cy="10801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29564" tIns="229564" rIns="229564" bIns="22956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 наличие у участника документа, удостоверяющего его личность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915553" y="3861048"/>
              <a:ext cx="2869475" cy="11411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29564" tIns="229564" rIns="229564" bIns="22956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наличие участника в списках распределения в данный ППЭ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812290" y="3288360"/>
              <a:ext cx="1081257" cy="498701"/>
            </a:xfrm>
            <a:custGeom>
              <a:avLst/>
              <a:gdLst>
                <a:gd name="connsiteX0" fmla="*/ 0 w 470907"/>
                <a:gd name="connsiteY0" fmla="*/ 110174 h 550872"/>
                <a:gd name="connsiteX1" fmla="*/ 235454 w 470907"/>
                <a:gd name="connsiteY1" fmla="*/ 110174 h 550872"/>
                <a:gd name="connsiteX2" fmla="*/ 235454 w 470907"/>
                <a:gd name="connsiteY2" fmla="*/ 0 h 550872"/>
                <a:gd name="connsiteX3" fmla="*/ 470907 w 470907"/>
                <a:gd name="connsiteY3" fmla="*/ 275436 h 550872"/>
                <a:gd name="connsiteX4" fmla="*/ 235454 w 470907"/>
                <a:gd name="connsiteY4" fmla="*/ 550872 h 550872"/>
                <a:gd name="connsiteX5" fmla="*/ 235454 w 470907"/>
                <a:gd name="connsiteY5" fmla="*/ 440698 h 550872"/>
                <a:gd name="connsiteX6" fmla="*/ 0 w 470907"/>
                <a:gd name="connsiteY6" fmla="*/ 440698 h 550872"/>
                <a:gd name="connsiteX7" fmla="*/ 0 w 470907"/>
                <a:gd name="connsiteY7" fmla="*/ 110174 h 55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907" h="550872">
                  <a:moveTo>
                    <a:pt x="0" y="110174"/>
                  </a:moveTo>
                  <a:lnTo>
                    <a:pt x="235454" y="110174"/>
                  </a:lnTo>
                  <a:lnTo>
                    <a:pt x="235454" y="0"/>
                  </a:lnTo>
                  <a:lnTo>
                    <a:pt x="470907" y="275436"/>
                  </a:lnTo>
                  <a:lnTo>
                    <a:pt x="235454" y="550872"/>
                  </a:lnTo>
                  <a:lnTo>
                    <a:pt x="235454" y="440698"/>
                  </a:lnTo>
                  <a:lnTo>
                    <a:pt x="0" y="440698"/>
                  </a:lnTo>
                  <a:lnTo>
                    <a:pt x="0" y="11017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0" tIns="110174" rIns="141272" bIns="110174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893547" y="2132855"/>
              <a:ext cx="3096344" cy="3017827"/>
            </a:xfrm>
            <a:custGeom>
              <a:avLst/>
              <a:gdLst>
                <a:gd name="connsiteX0" fmla="*/ 0 w 2961679"/>
                <a:gd name="connsiteY0" fmla="*/ 1480840 h 2961679"/>
                <a:gd name="connsiteX1" fmla="*/ 1480840 w 2961679"/>
                <a:gd name="connsiteY1" fmla="*/ 0 h 2961679"/>
                <a:gd name="connsiteX2" fmla="*/ 2961680 w 2961679"/>
                <a:gd name="connsiteY2" fmla="*/ 1480840 h 2961679"/>
                <a:gd name="connsiteX3" fmla="*/ 1480840 w 2961679"/>
                <a:gd name="connsiteY3" fmla="*/ 2961680 h 2961679"/>
                <a:gd name="connsiteX4" fmla="*/ 0 w 2961679"/>
                <a:gd name="connsiteY4" fmla="*/ 1480840 h 296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679" h="2961679">
                  <a:moveTo>
                    <a:pt x="0" y="1480840"/>
                  </a:moveTo>
                  <a:cubicBezTo>
                    <a:pt x="0" y="662995"/>
                    <a:pt x="662995" y="0"/>
                    <a:pt x="1480840" y="0"/>
                  </a:cubicBezTo>
                  <a:cubicBezTo>
                    <a:pt x="2298685" y="0"/>
                    <a:pt x="2961680" y="662995"/>
                    <a:pt x="2961680" y="1480840"/>
                  </a:cubicBezTo>
                  <a:cubicBezTo>
                    <a:pt x="2961680" y="2298685"/>
                    <a:pt x="2298685" y="2961680"/>
                    <a:pt x="1480840" y="2961680"/>
                  </a:cubicBezTo>
                  <a:cubicBezTo>
                    <a:pt x="662995" y="2961680"/>
                    <a:pt x="0" y="2298685"/>
                    <a:pt x="0" y="148084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75638" tIns="475638" rIns="475638" bIns="475638" numCol="1" spcCol="1270" anchor="t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Допуск участников ЕГЭ в ППЭ </a:t>
              </a:r>
            </a:p>
          </p:txBody>
        </p:sp>
        <p:pic>
          <p:nvPicPr>
            <p:cNvPr id="1027" name="Picture 3" descr="C:\Users\косатюк_п\Documents\ГИА-11\Обучение специалистов ППЭ\moodle\для moodle\картинки\sondage-8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625" l="0" r="100000">
                          <a14:foregroundMark x1="33000" y1="89000" x2="14250" y2="375"/>
                          <a14:foregroundMark x1="12500" y1="86500" x2="77375" y2="750"/>
                          <a14:foregroundMark x1="18500" y1="12250" x2="78125" y2="83500"/>
                          <a14:foregroundMark x1="28750" y1="70750" x2="77750" y2="52375"/>
                          <a14:foregroundMark x1="63625" y1="26375" x2="57750" y2="51500"/>
                          <a14:foregroundMark x1="51250" y1="38250" x2="30375" y2="16125"/>
                          <a14:foregroundMark x1="59375" y1="21250" x2="30375" y2="20000"/>
                          <a14:foregroundMark x1="29500" y1="80125" x2="69250" y2="91625"/>
                          <a14:foregroundMark x1="34250" y1="92000" x2="8250" y2="89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3773040"/>
              <a:ext cx="1281618" cy="1281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Скругленный прямоугольник 15"/>
            <p:cNvSpPr/>
            <p:nvPr/>
          </p:nvSpPr>
          <p:spPr>
            <a:xfrm>
              <a:off x="179512" y="2132856"/>
              <a:ext cx="2664296" cy="2869355"/>
            </a:xfrm>
            <a:prstGeom prst="roundRect">
              <a:avLst>
                <a:gd name="adj" fmla="val 808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Работники осуществляющие охрану правопорядка, совместно с организаторами проверяют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067080" y="3250667"/>
              <a:ext cx="592133" cy="574086"/>
            </a:xfrm>
            <a:custGeom>
              <a:avLst/>
              <a:gdLst>
                <a:gd name="connsiteX0" fmla="*/ 113845 w 858887"/>
                <a:gd name="connsiteY0" fmla="*/ 328438 h 858887"/>
                <a:gd name="connsiteX1" fmla="*/ 328438 w 858887"/>
                <a:gd name="connsiteY1" fmla="*/ 328438 h 858887"/>
                <a:gd name="connsiteX2" fmla="*/ 328438 w 858887"/>
                <a:gd name="connsiteY2" fmla="*/ 113845 h 858887"/>
                <a:gd name="connsiteX3" fmla="*/ 530449 w 858887"/>
                <a:gd name="connsiteY3" fmla="*/ 113845 h 858887"/>
                <a:gd name="connsiteX4" fmla="*/ 530449 w 858887"/>
                <a:gd name="connsiteY4" fmla="*/ 328438 h 858887"/>
                <a:gd name="connsiteX5" fmla="*/ 745042 w 858887"/>
                <a:gd name="connsiteY5" fmla="*/ 328438 h 858887"/>
                <a:gd name="connsiteX6" fmla="*/ 745042 w 858887"/>
                <a:gd name="connsiteY6" fmla="*/ 530449 h 858887"/>
                <a:gd name="connsiteX7" fmla="*/ 530449 w 858887"/>
                <a:gd name="connsiteY7" fmla="*/ 530449 h 858887"/>
                <a:gd name="connsiteX8" fmla="*/ 530449 w 858887"/>
                <a:gd name="connsiteY8" fmla="*/ 745042 h 858887"/>
                <a:gd name="connsiteX9" fmla="*/ 328438 w 858887"/>
                <a:gd name="connsiteY9" fmla="*/ 745042 h 858887"/>
                <a:gd name="connsiteX10" fmla="*/ 328438 w 858887"/>
                <a:gd name="connsiteY10" fmla="*/ 530449 h 858887"/>
                <a:gd name="connsiteX11" fmla="*/ 113845 w 858887"/>
                <a:gd name="connsiteY11" fmla="*/ 530449 h 858887"/>
                <a:gd name="connsiteX12" fmla="*/ 113845 w 858887"/>
                <a:gd name="connsiteY12" fmla="*/ 328438 h 8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8887" h="858887">
                  <a:moveTo>
                    <a:pt x="113845" y="328438"/>
                  </a:moveTo>
                  <a:lnTo>
                    <a:pt x="328438" y="328438"/>
                  </a:lnTo>
                  <a:lnTo>
                    <a:pt x="328438" y="113845"/>
                  </a:lnTo>
                  <a:lnTo>
                    <a:pt x="530449" y="113845"/>
                  </a:lnTo>
                  <a:lnTo>
                    <a:pt x="530449" y="328438"/>
                  </a:lnTo>
                  <a:lnTo>
                    <a:pt x="745042" y="328438"/>
                  </a:lnTo>
                  <a:lnTo>
                    <a:pt x="745042" y="530449"/>
                  </a:lnTo>
                  <a:lnTo>
                    <a:pt x="530449" y="530449"/>
                  </a:lnTo>
                  <a:lnTo>
                    <a:pt x="530449" y="745042"/>
                  </a:lnTo>
                  <a:lnTo>
                    <a:pt x="328438" y="745042"/>
                  </a:lnTo>
                  <a:lnTo>
                    <a:pt x="328438" y="530449"/>
                  </a:lnTo>
                  <a:lnTo>
                    <a:pt x="113845" y="530449"/>
                  </a:lnTo>
                  <a:lnTo>
                    <a:pt x="113845" y="328438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13845" tIns="328438" rIns="113845" bIns="328438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171880" y="4628554"/>
            <a:ext cx="12020120" cy="11183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 случае отсутствия по </a:t>
            </a:r>
            <a:r>
              <a:rPr lang="ru-RU" sz="2400" u="sng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объективным причинам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у обучающегося документа, удостоверяющего личность, он допускается в ППЭ после письменного подтверждения его личности сопровождающим (форма ППЭ-20).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5064" y="985597"/>
            <a:ext cx="3799572" cy="360041"/>
          </a:xfrm>
          <a:prstGeom prst="roundRect">
            <a:avLst/>
          </a:prstGeom>
          <a:solidFill>
            <a:srgbClr val="00B050"/>
          </a:solidFill>
          <a:ln>
            <a:solidFill>
              <a:srgbClr val="006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 9:00 по местному времени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880" y="5801588"/>
            <a:ext cx="12020120" cy="10198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 случае отсутствия документа, удостоверяющего личность, у выпускника прошлых лет он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не допускается в ППЭ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634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270" y="-198005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400" b="1" dirty="0">
                <a:solidFill>
                  <a:srgbClr val="FF0000"/>
                </a:solidFill>
                <a:latin typeface="Cambria" panose="02040503050406030204" pitchFamily="18" charset="0"/>
              </a:rPr>
              <a:t>Вход участников в ППЭ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4743468" y="5219183"/>
            <a:ext cx="469635" cy="576064"/>
          </a:xfrm>
          <a:prstGeom prst="rightArrow">
            <a:avLst>
              <a:gd name="adj1" fmla="val 50000"/>
              <a:gd name="adj2" fmla="val 74253"/>
            </a:avLst>
          </a:prstGeom>
          <a:gradFill flip="none" rotWithShape="1">
            <a:gsLst>
              <a:gs pos="42000">
                <a:srgbClr val="C7DBFF"/>
              </a:gs>
              <a:gs pos="79000">
                <a:srgbClr val="DFA8A6"/>
              </a:gs>
              <a:gs pos="35000">
                <a:srgbClr val="B6D0FF"/>
              </a:gs>
              <a:gs pos="17000">
                <a:schemeClr val="accent1">
                  <a:tint val="50000"/>
                  <a:satMod val="300000"/>
                </a:schemeClr>
              </a:gs>
              <a:gs pos="63000">
                <a:srgbClr val="ECCCCB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5723884" y="4392858"/>
            <a:ext cx="6126740" cy="2376264"/>
            <a:chOff x="4880484" y="3511278"/>
            <a:chExt cx="4231609" cy="237626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880484" y="3511278"/>
              <a:ext cx="4231609" cy="237626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2000" dirty="0">
                  <a:latin typeface="Cambria" panose="02040503050406030204" pitchFamily="18" charset="0"/>
                </a:rPr>
                <a:t>В случае отказа от сдачи запрещенного средства участник ЕГЭ в ППЭ </a:t>
              </a:r>
            </a:p>
            <a:p>
              <a:pPr algn="ctr">
                <a:spcBef>
                  <a:spcPts val="1200"/>
                </a:spcBef>
                <a:spcAft>
                  <a:spcPts val="800"/>
                </a:spcAft>
              </a:pP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не допускается </a:t>
              </a:r>
            </a:p>
            <a:p>
              <a:pPr algn="ctr"/>
              <a:r>
                <a:rPr lang="ru-RU" sz="2000" dirty="0">
                  <a:latin typeface="Cambria" panose="02040503050406030204" pitchFamily="18" charset="0"/>
                </a:rPr>
                <a:t>руководитель ППЭ в присутствии члена ГЭК составляют 2 экземпляра акта о не допуске</a:t>
              </a:r>
              <a:endPara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  <p:pic>
          <p:nvPicPr>
            <p:cNvPr id="2070" name="Picture 22" descr="C:\Users\косатюк_п\AppData\Roaming\Skype\polinakosatyuk\media_messaging\media_cache\^5E81821DF12AD315303F41350EBC0FDB7D4D37248F839E639A^pimgpsh_fullsize_dist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3854" y="4325469"/>
              <a:ext cx="772403" cy="747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288087" y="4418253"/>
            <a:ext cx="3939715" cy="2376264"/>
            <a:chOff x="272244" y="4233174"/>
            <a:chExt cx="3939715" cy="237626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72244" y="4233174"/>
              <a:ext cx="3939715" cy="23762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dirty="0">
                  <a:latin typeface="Cambria" panose="02040503050406030204" pitchFamily="18" charset="0"/>
                </a:rPr>
                <a:t>Если это 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запрещенное средство</a:t>
              </a:r>
            </a:p>
            <a:p>
              <a:pPr algn="ctr"/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  <a:p>
              <a:pPr algn="ctr"/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  <a:p>
              <a:pPr algn="ctr"/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  <a:p>
              <a:pPr algn="ctr"/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  <a:p>
              <a:pPr algn="ctr"/>
              <a:r>
                <a:rPr lang="ru-RU" dirty="0">
                  <a:latin typeface="Cambria" panose="02040503050406030204" pitchFamily="18" charset="0"/>
                </a:rPr>
                <a:t>организатор предлагает участнику ЕГЭ сдать данное средство сопровождающему</a:t>
              </a:r>
            </a:p>
          </p:txBody>
        </p:sp>
        <p:pic>
          <p:nvPicPr>
            <p:cNvPr id="2064" name="Picture 16" descr="C:\Users\косатюк_п\Documents\ГИА-11\Обучение специалистов ППЭ\moodle\для moodle\картинки\camera-icon-h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0" b="90000" l="2333" r="95667">
                          <a14:foregroundMark x1="23667" y1="35500" x2="76833" y2="30333"/>
                          <a14:foregroundMark x1="43000" y1="22667" x2="43000" y2="22667"/>
                          <a14:foregroundMark x1="78833" y1="25167" x2="78833" y2="25167"/>
                          <a14:foregroundMark x1="24167" y1="25833" x2="24167" y2="25833"/>
                          <a14:foregroundMark x1="60667" y1="51000" x2="60667" y2="5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045" y="4699410"/>
              <a:ext cx="1008112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9" name="Picture 21" descr="C:\Users\косатюк_п\AppData\Roaming\Skype\polinakosatyuk\media_messaging\media_cache\^FF20AEAC1AD0EA3F756225C4C8CE76F6D5B1284DF087BF2870^pimgpsh_fullsize_dist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46821">
              <a:off x="783753" y="4746112"/>
              <a:ext cx="519712" cy="914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1" name="Picture 23" descr="C:\Users\косатюк_п\Documents\ГИА-11\Обучение специалистов ППЭ\moodle\для moodle\картинки\400_F_4355782_VIxSBMULVOXixykDNj2J4RKfzfReUpDp_PX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29" b="97068" l="500" r="100000">
                          <a14:backgroundMark x1="27750" y1="22476" x2="27750" y2="22476"/>
                          <a14:backgroundMark x1="33250" y1="53746" x2="33250" y2="53746"/>
                          <a14:backgroundMark x1="9000" y1="63518" x2="9000" y2="63518"/>
                          <a14:backgroundMark x1="12750" y1="64169" x2="12750" y2="64169"/>
                          <a14:backgroundMark x1="15000" y1="64821" x2="15000" y2="64821"/>
                          <a14:backgroundMark x1="20750" y1="78176" x2="20750" y2="78176"/>
                          <a14:backgroundMark x1="21750" y1="82736" x2="21750" y2="82736"/>
                          <a14:backgroundMark x1="24000" y1="89251" x2="24000" y2="89251"/>
                          <a14:backgroundMark x1="21250" y1="71661" x2="21250" y2="71661"/>
                          <a14:backgroundMark x1="22500" y1="68078" x2="22500" y2="68078"/>
                          <a14:backgroundMark x1="19500" y1="68078" x2="19500" y2="68078"/>
                          <a14:backgroundMark x1="18750" y1="82085" x2="18750" y2="82085"/>
                          <a14:backgroundMark x1="17250" y1="85342" x2="17250" y2="85342"/>
                          <a14:backgroundMark x1="69500" y1="31922" x2="69500" y2="31922"/>
                          <a14:backgroundMark x1="65500" y1="31596" x2="65500" y2="31596"/>
                          <a14:backgroundMark x1="67250" y1="31596" x2="67250" y2="31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541" y="4794438"/>
              <a:ext cx="936104" cy="718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Скругленный прямоугольник 50"/>
          <p:cNvSpPr/>
          <p:nvPr/>
        </p:nvSpPr>
        <p:spPr>
          <a:xfrm>
            <a:off x="5704534" y="4389358"/>
            <a:ext cx="6146090" cy="2376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Указанный акт подписывают член ГЭК, руководитель ППЭ и участник ЕГЭ, отказавшийся от сдачи запрещенного средства. Первый экземпляр остается у  члена ГЭК для передачи председателю (заместителю председателя) ГЭК, </a:t>
            </a:r>
          </a:p>
          <a:p>
            <a:r>
              <a:rPr lang="ru-RU" sz="2000" dirty="0">
                <a:latin typeface="Cambria" panose="02040503050406030204" pitchFamily="18" charset="0"/>
              </a:rPr>
              <a:t>второй выдается участнику ЕГЭ.</a:t>
            </a: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20072" y="3171059"/>
            <a:ext cx="9899662" cy="1200011"/>
            <a:chOff x="251520" y="3501008"/>
            <a:chExt cx="8661683" cy="89459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1520" y="3501008"/>
              <a:ext cx="8661683" cy="89459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Cambria" panose="02040503050406030204" pitchFamily="18" charset="0"/>
                </a:rPr>
                <a:t>При появлении сигнала металлоискателя работник, осуществляющий </a:t>
              </a:r>
            </a:p>
            <a:p>
              <a:pPr algn="ctr"/>
              <a:r>
                <a:rPr lang="ru-RU" dirty="0">
                  <a:latin typeface="Cambria" panose="02040503050406030204" pitchFamily="18" charset="0"/>
                </a:rPr>
                <a:t>охрану правопорядка, а также организатор предлагают</a:t>
              </a:r>
            </a:p>
            <a:p>
              <a:pPr algn="ctr"/>
              <a:r>
                <a:rPr lang="ru-RU" dirty="0">
                  <a:latin typeface="Cambria" panose="02040503050406030204" pitchFamily="18" charset="0"/>
                </a:rPr>
                <a:t> участнику ЕГЭ показать предмет, вызывающий сигнал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pic>
          <p:nvPicPr>
            <p:cNvPr id="2073" name="Picture 25" descr="C:\Users\косатюк_п\Documents\ГИА-11\Обучение специалистов ППЭ\moodle\для moodle\картинки\man_with_exclamation_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608" y="3501008"/>
              <a:ext cx="894594" cy="894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319569" y="541213"/>
            <a:ext cx="11503152" cy="2651894"/>
            <a:chOff x="272245" y="1294447"/>
            <a:chExt cx="8839848" cy="2087284"/>
          </a:xfrm>
        </p:grpSpPr>
        <p:sp>
          <p:nvSpPr>
            <p:cNvPr id="33" name="Пятиугольник 32"/>
            <p:cNvSpPr/>
            <p:nvPr/>
          </p:nvSpPr>
          <p:spPr>
            <a:xfrm>
              <a:off x="272245" y="1555896"/>
              <a:ext cx="3744416" cy="1632895"/>
            </a:xfrm>
            <a:prstGeom prst="homePlate">
              <a:avLst>
                <a:gd name="adj" fmla="val 39086"/>
              </a:avLst>
            </a:prstGeom>
            <a:ln w="28575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445" tIns="56007" rIns="664437" bIns="56007" numCol="1" spcCol="1270" anchor="ctr" anchorCtr="0">
              <a:noAutofit/>
            </a:bodyPr>
            <a:lstStyle/>
            <a:p>
              <a:pPr marL="26670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1339850" algn="l"/>
                </a:tabLst>
              </a:pPr>
              <a:r>
                <a:rPr lang="ru-RU" dirty="0">
                  <a:latin typeface="Cambria" panose="02040503050406030204" pitchFamily="18" charset="0"/>
                </a:rPr>
                <a:t>Работники, осуществляющие охрану правопорядка совместно с организаторами</a:t>
              </a:r>
            </a:p>
          </p:txBody>
        </p:sp>
        <p:pic>
          <p:nvPicPr>
            <p:cNvPr id="2062" name="Picture 14" descr="C:\Users\косатюк_п\Documents\ГИА-11\Обучение специалистов ППЭ\moodle\для moodle\картинки\3_D_4_4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45" y="1930495"/>
              <a:ext cx="778569" cy="1149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6248908" y="1555896"/>
              <a:ext cx="2664295" cy="1629148"/>
            </a:xfrm>
            <a:prstGeom prst="rect">
              <a:avLst/>
            </a:prstGeom>
            <a:ln w="28575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445" tIns="56007" rIns="664437" bIns="56007" numCol="1" spcCol="1270" anchor="ctr" anchorCtr="0">
              <a:noAutofit/>
            </a:bodyPr>
            <a:lstStyle/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>
                  <a:latin typeface="Cambria" panose="02040503050406030204" pitchFamily="18" charset="0"/>
                </a:rPr>
                <a:t>Допуск </a:t>
              </a:r>
            </a:p>
            <a:p>
              <a:pPr indent="36195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>
                  <a:latin typeface="Cambria" panose="02040503050406030204" pitchFamily="18" charset="0"/>
                </a:rPr>
                <a:t>в </a:t>
              </a:r>
            </a:p>
            <a:p>
              <a:pPr indent="180975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>
                  <a:latin typeface="Cambria" panose="02040503050406030204" pitchFamily="18" charset="0"/>
                </a:rPr>
                <a:t>ППЭ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622012" y="1540656"/>
              <a:ext cx="4002426" cy="1660236"/>
            </a:xfrm>
            <a:custGeom>
              <a:avLst/>
              <a:gdLst>
                <a:gd name="connsiteX0" fmla="*/ 0 w 3182169"/>
                <a:gd name="connsiteY0" fmla="*/ 0 h 1272867"/>
                <a:gd name="connsiteX1" fmla="*/ 2545736 w 3182169"/>
                <a:gd name="connsiteY1" fmla="*/ 0 h 1272867"/>
                <a:gd name="connsiteX2" fmla="*/ 3182169 w 3182169"/>
                <a:gd name="connsiteY2" fmla="*/ 636434 h 1272867"/>
                <a:gd name="connsiteX3" fmla="*/ 2545736 w 3182169"/>
                <a:gd name="connsiteY3" fmla="*/ 1272867 h 1272867"/>
                <a:gd name="connsiteX4" fmla="*/ 0 w 3182169"/>
                <a:gd name="connsiteY4" fmla="*/ 1272867 h 1272867"/>
                <a:gd name="connsiteX5" fmla="*/ 636434 w 3182169"/>
                <a:gd name="connsiteY5" fmla="*/ 636434 h 1272867"/>
                <a:gd name="connsiteX6" fmla="*/ 0 w 3182169"/>
                <a:gd name="connsiteY6" fmla="*/ 0 h 127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2169" h="1272867">
                  <a:moveTo>
                    <a:pt x="0" y="0"/>
                  </a:moveTo>
                  <a:lnTo>
                    <a:pt x="2545736" y="0"/>
                  </a:lnTo>
                  <a:lnTo>
                    <a:pt x="3182169" y="636434"/>
                  </a:lnTo>
                  <a:lnTo>
                    <a:pt x="2545736" y="1272867"/>
                  </a:lnTo>
                  <a:lnTo>
                    <a:pt x="0" y="1272867"/>
                  </a:lnTo>
                  <a:lnTo>
                    <a:pt x="636434" y="6364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445" tIns="56007" rIns="664437" bIns="56007" numCol="1" spcCol="1270" anchor="t" anchorCtr="0">
              <a:noAutofit/>
            </a:bodyPr>
            <a:lstStyle/>
            <a:p>
              <a:pPr algn="ctr"/>
              <a:endParaRPr lang="ru-RU" sz="1600" dirty="0">
                <a:latin typeface="Cambria" panose="02040503050406030204" pitchFamily="18" charset="0"/>
              </a:endParaRPr>
            </a:p>
          </p:txBody>
        </p:sp>
        <p:pic>
          <p:nvPicPr>
            <p:cNvPr id="2056" name="Picture 8" descr="C:\Users\косатюк_п\Documents\ГИА-11\Обучение специалистов ППЭ\moodle\для moodle\картинки\1f241ac0a75e4a25bdae813f12defbd3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792" y="1773966"/>
              <a:ext cx="589476" cy="52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66362" y1="9804" x2="24314" y2="79020"/>
                          <a14:foregroundMark x1="40037" y1="14706" x2="57221" y2="86471"/>
                          <a14:foregroundMark x1="81718" y1="20000" x2="46252" y2="90784"/>
                          <a14:foregroundMark x1="87934" y1="45490" x2="67276" y2="78627"/>
                          <a14:foregroundMark x1="83181" y1="69020" x2="74589" y2="27451"/>
                          <a14:foregroundMark x1="85923" y1="57843" x2="85923" y2="57843"/>
                          <a14:foregroundMark x1="65996" y1="44510" x2="55393" y2="13529"/>
                          <a14:foregroundMark x1="47349" y1="80196" x2="22486" y2="47647"/>
                          <a14:foregroundMark x1="37294" y1="86471" x2="39122" y2="35882"/>
                          <a14:foregroundMark x1="61609" y1="68431" x2="96527" y2="6078"/>
                          <a14:foregroundMark x1="72578" y1="25294" x2="59232" y2="19020"/>
                          <a14:foregroundMark x1="29068" y1="32745" x2="41133" y2="54118"/>
                          <a14:foregroundMark x1="29068" y1="72745" x2="15356" y2="39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138" y="2549119"/>
              <a:ext cx="532576" cy="44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 descr="C:\Users\косатюк_п\Documents\ГИА-11\Обучение специалистов ППЭ\moodle\для moodle\картинки\zapret_nophoto (1)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4" y="1983370"/>
              <a:ext cx="532133" cy="479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C:\Users\косатюк_п\Documents\ГИА-11\Обучение специалистов ППЭ\moodle\для moodle\картинки\28581acb7cdb1a8633ee380834182d1e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268" y="2301160"/>
              <a:ext cx="559122" cy="503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2432045" y="1452534"/>
              <a:ext cx="3490107" cy="5969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Cambria" panose="02040503050406030204" pitchFamily="18" charset="0"/>
                </a:rPr>
                <a:t>проверяют наличие у участников ЕГЭ </a:t>
              </a:r>
              <a:r>
                <a:rPr lang="ru-RU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запрещенных средств</a:t>
              </a:r>
            </a:p>
          </p:txBody>
        </p:sp>
        <p:pic>
          <p:nvPicPr>
            <p:cNvPr id="2061" name="Picture 13" descr="C:\Users\косатюк_п\Documents\ГИА-11\Обучение специалистов ППЭ\moodle\для moodle\картинки\d1.gif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690" b="97241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827" y="1949385"/>
              <a:ext cx="1572266" cy="1001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C:\Users\косатюк_п\Documents\ГИА-11\Обучение специалистов ППЭ\moodle\для moodle\картинки\run2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93866" l="1235" r="89815">
                          <a14:foregroundMark x1="22840" y1="8178" x2="31790" y2="5576"/>
                          <a14:backgroundMark x1="29321" y1="1487" x2="57716" y2="929"/>
                          <a14:backgroundMark x1="17021" y1="38462" x2="17021" y2="384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1485" y="2576108"/>
              <a:ext cx="194613" cy="323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косатюк_п\Documents\ГИА-11\Обучение специалистов ППЭ\moodle\для moodle\картинки\7558303-3d-man-security-inspector-at-gate-icon-metal-detector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385" b="92385" l="1615" r="94077">
                          <a14:foregroundMark x1="44615" y1="81308" x2="37385" y2="35385"/>
                          <a14:foregroundMark x1="39231" y1="35538" x2="36077" y2="34615"/>
                          <a14:foregroundMark x1="39462" y1="36308" x2="38923" y2="33923"/>
                          <a14:foregroundMark x1="35538" y1="47231" x2="22769" y2="55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098" y="1294447"/>
              <a:ext cx="2087284" cy="2087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косатюк_п\Documents\ГИА-11\Обучение специалистов ППЭ\moodle\для moodle\картинки\run2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505" b="95960" l="0" r="89781">
                          <a14:foregroundMark x1="40123" y1="12454" x2="30864" y2="5019"/>
                          <a14:foregroundMark x1="55474" y1="4545" x2="49635" y2="2525"/>
                          <a14:backgroundMark x1="24818" y1="1515" x2="58394" y2="1515"/>
                          <a14:backgroundMark x1="70803" y1="36364" x2="61314" y2="424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281" y="2311252"/>
              <a:ext cx="477473" cy="69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11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-206846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Вход участников в ППЭ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7646" y="3933056"/>
            <a:ext cx="6888098" cy="164993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5380038" algn="l"/>
                <a:tab pos="5557838" algn="l"/>
              </a:tabLst>
            </a:pPr>
            <a:r>
              <a:rPr lang="ru-RU" sz="2400" dirty="0">
                <a:latin typeface="Cambria" panose="02040503050406030204" pitchFamily="18" charset="0"/>
              </a:rPr>
              <a:t>Повторный общий инструктаж для опоздавших участников ЕГЭ не проводится.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646" y="1192436"/>
            <a:ext cx="6927263" cy="234831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5380038" algn="l"/>
                <a:tab pos="5557838" algn="l"/>
              </a:tabLst>
            </a:pPr>
            <a:r>
              <a:rPr lang="ru-RU" sz="2400" dirty="0">
                <a:latin typeface="Cambria" panose="02040503050406030204" pitchFamily="18" charset="0"/>
              </a:rPr>
              <a:t>Если участник ЕГЭ опоздал на экзамен, он допускается к сдаче ЕГЭ в установленном порядке, при этом время окончания экзамена не продлевается, о чем сообщается участнику ЕГЭ. </a:t>
            </a:r>
          </a:p>
        </p:txBody>
      </p:sp>
      <p:pic>
        <p:nvPicPr>
          <p:cNvPr id="5123" name="Picture 3" descr="C:\Users\косатюк_п\Desktop\Для обучения\Картинки\картинки\640x3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4062"/>
          <a:stretch/>
        </p:blipFill>
        <p:spPr bwMode="auto">
          <a:xfrm>
            <a:off x="8180999" y="1916833"/>
            <a:ext cx="3771074" cy="26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осатюк_п\Desktop\Для обучения\Картинки\картинки\i (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116" y1="86047" x2="83256" y2="74419"/>
                        <a14:foregroundMark x1="70233" y1="75814" x2="80465" y2="72558"/>
                        <a14:foregroundMark x1="34419" y1="36744" x2="30233" y2="51163"/>
                        <a14:foregroundMark x1="34884" y1="12558" x2="40465" y2="6047"/>
                        <a14:foregroundMark x1="50233" y1="8837" x2="45581" y2="5581"/>
                        <a14:foregroundMark x1="44651" y1="6047" x2="39535" y2="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09" y="3952480"/>
            <a:ext cx="1511555" cy="151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косатюк_п\Desktop\Для обучения\Картинки\картинки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050" y="1884138"/>
            <a:ext cx="1021060" cy="77903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2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8650" y="13710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ЕГЭ</a:t>
            </a:r>
          </a:p>
          <a:p>
            <a:pPr algn="l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838410" y="4529958"/>
            <a:ext cx="2914319" cy="192571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9" tIns="57331" rIns="57331" bIns="57333" numCol="1" spcCol="1270" anchor="ctr" anchorCtr="0">
            <a:noAutofit/>
          </a:bodyPr>
          <a:lstStyle/>
          <a:p>
            <a:pPr marL="3175" lvl="1" indent="85725" defTabSz="400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>
                <a:latin typeface="Cambria" panose="02040503050406030204" pitchFamily="18" charset="0"/>
              </a:rPr>
              <a:t>Содержит:</a:t>
            </a:r>
          </a:p>
          <a:p>
            <a:pPr marL="3175" lvl="1" indent="1206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latin typeface="Cambria" panose="02040503050406030204" pitchFamily="18" charset="0"/>
              </a:rPr>
              <a:t>КИМ;</a:t>
            </a:r>
          </a:p>
          <a:p>
            <a:pPr marL="3175" lvl="1" indent="1206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latin typeface="Cambria" panose="02040503050406030204" pitchFamily="18" charset="0"/>
              </a:rPr>
              <a:t>бланк регистрации;</a:t>
            </a:r>
          </a:p>
          <a:p>
            <a:pPr marL="3175" lvl="1" indent="1206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latin typeface="Cambria" panose="02040503050406030204" pitchFamily="18" charset="0"/>
              </a:rPr>
              <a:t>бланк ответов № 1;</a:t>
            </a:r>
          </a:p>
          <a:p>
            <a:pPr marL="3175" lvl="1" indent="120650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latin typeface="Cambria" panose="02040503050406030204" pitchFamily="18" charset="0"/>
              </a:rPr>
              <a:t>бланк ответов № 2.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835574" y="4167020"/>
            <a:ext cx="2052409" cy="378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ИК участника ЕГЭ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4863" y="1383613"/>
            <a:ext cx="1800200" cy="2664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sz="2400" b="1" dirty="0">
                <a:latin typeface="Cambria" panose="02040503050406030204" pitchFamily="18" charset="0"/>
              </a:rPr>
              <a:t>Организаторы  в аудитории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26191" y="1383613"/>
            <a:ext cx="10270737" cy="2664295"/>
          </a:xfrm>
          <a:prstGeom prst="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9" tIns="57331" rIns="57331" bIns="57333" numCol="1" spcCol="1270" anchor="ctr" anchorCtr="0">
            <a:noAutofit/>
          </a:bodyPr>
          <a:lstStyle/>
          <a:p>
            <a:pPr marL="285750" lvl="1" indent="-285750" defTabSz="5778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В 9:50 проводят первую часть инструктажа;</a:t>
            </a:r>
          </a:p>
          <a:p>
            <a:pPr marL="285750" lvl="1" indent="-285750" defTabSz="5778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В 10:00 проводят вторую часть инструктажа: </a:t>
            </a:r>
          </a:p>
          <a:p>
            <a:pPr marL="457200" lvl="2" indent="177800" defTabSz="577850">
              <a:spcBef>
                <a:spcPct val="0"/>
              </a:spcBef>
              <a:buChar char="••"/>
            </a:pPr>
            <a:r>
              <a:rPr lang="ru-RU" dirty="0">
                <a:latin typeface="Cambria" panose="02040503050406030204" pitchFamily="18" charset="0"/>
              </a:rPr>
              <a:t>демонстрируют участникам ЕГЭ целостность упаковки доставочного пакета с ИК;</a:t>
            </a:r>
          </a:p>
          <a:p>
            <a:pPr marL="457200" lvl="2" indent="177800" defTabSz="577850">
              <a:spcBef>
                <a:spcPct val="0"/>
              </a:spcBef>
              <a:buChar char="••"/>
            </a:pPr>
            <a:r>
              <a:rPr lang="ru-RU" dirty="0">
                <a:latin typeface="Cambria" panose="02040503050406030204" pitchFamily="18" charset="0"/>
              </a:rPr>
              <a:t>производят вскрытие доставочного пакета с ИК</a:t>
            </a:r>
            <a:r>
              <a:rPr lang="ru-RU" dirty="0" smtClean="0">
                <a:latin typeface="Cambria" panose="02040503050406030204" pitchFamily="18" charset="0"/>
              </a:rPr>
              <a:t>;</a:t>
            </a:r>
          </a:p>
          <a:p>
            <a:pPr marL="457200" lvl="2" indent="177800" defTabSz="577850">
              <a:spcBef>
                <a:spcPct val="0"/>
              </a:spcBef>
              <a:buChar char="••"/>
            </a:pPr>
            <a:r>
              <a:rPr lang="ru-RU" dirty="0" smtClean="0">
                <a:latin typeface="Cambria" panose="02040503050406030204" pitchFamily="18" charset="0"/>
              </a:rPr>
              <a:t>печать КИМ; выдача комплектов;</a:t>
            </a:r>
            <a:endParaRPr lang="ru-RU" dirty="0">
              <a:latin typeface="Cambria" panose="02040503050406030204" pitchFamily="18" charset="0"/>
            </a:endParaRPr>
          </a:p>
          <a:p>
            <a:pPr marL="457200" lvl="2" indent="177800">
              <a:spcBef>
                <a:spcPct val="0"/>
              </a:spcBef>
              <a:buFontTx/>
              <a:buChar char="••"/>
              <a:defRPr/>
            </a:pPr>
            <a:r>
              <a:rPr lang="ru-RU" dirty="0">
                <a:latin typeface="Cambria" panose="02040503050406030204" pitchFamily="18" charset="0"/>
              </a:rPr>
              <a:t>в случае обнаружения участником ЕГЭ брака или некомплектности ЭМ выдают участнику ЕГЭ новый комплект ЭМ;</a:t>
            </a:r>
          </a:p>
          <a:p>
            <a:pPr marL="457200" lvl="2" indent="177800">
              <a:spcBef>
                <a:spcPct val="0"/>
              </a:spcBef>
              <a:buFontTx/>
              <a:buChar char="••"/>
              <a:defRPr/>
            </a:pPr>
            <a:r>
              <a:rPr lang="ru-RU" dirty="0">
                <a:latin typeface="Cambria" panose="02040503050406030204" pitchFamily="18" charset="0"/>
              </a:rPr>
              <a:t>после заполнения участниками ЕГЭ регистрационных полей, объявляют начало экзамена, продолжительность и время его окончания, фиксируют их на доске (информационном стенде).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4863" y="4151420"/>
            <a:ext cx="1800200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sz="2400" b="1" dirty="0">
                <a:latin typeface="Cambria" panose="02040503050406030204" pitchFamily="18" charset="0"/>
              </a:rPr>
              <a:t>Участник ЕГЭ</a:t>
            </a: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8146916" y="4614890"/>
            <a:ext cx="497649" cy="87966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891" tIns="578250" rIns="8890" bIns="578251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15536" y="4466401"/>
            <a:ext cx="6321843" cy="1989275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4009" tIns="57331" rIns="57331" bIns="57333" numCol="1" spcCol="1270" anchor="t" anchorCtr="0">
            <a:noAutofit/>
          </a:bodyPr>
          <a:lstStyle/>
          <a:p>
            <a:pPr marL="0" lvl="1" indent="177800" defTabSz="40005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 smtClean="0">
                <a:latin typeface="Cambria" panose="02040503050406030204" pitchFamily="18" charset="0"/>
              </a:rPr>
              <a:t>проверяет </a:t>
            </a:r>
            <a:r>
              <a:rPr lang="ru-RU" sz="1600" dirty="0">
                <a:latin typeface="Cambria" panose="02040503050406030204" pitchFamily="18" charset="0"/>
              </a:rPr>
              <a:t>комплектность и качество печати ЭМ;</a:t>
            </a:r>
          </a:p>
          <a:p>
            <a:pPr marL="0" lvl="1" indent="177800" defTabSz="40005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latin typeface="Cambria" panose="02040503050406030204" pitchFamily="18" charset="0"/>
              </a:rPr>
              <a:t>заполняет регистрационные поля бланков ЕГЭ;</a:t>
            </a:r>
          </a:p>
          <a:p>
            <a:pPr marL="0" lvl="1" indent="177800" defTabSz="40005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latin typeface="Cambria" panose="02040503050406030204" pitchFamily="18" charset="0"/>
              </a:rPr>
              <a:t>после объявления начала экзамена приступает к выполнению экзаменационной работы;</a:t>
            </a:r>
          </a:p>
          <a:p>
            <a:pPr marL="0" lvl="1" indent="177800" defTabSz="400050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>
                <a:latin typeface="Cambria" panose="02040503050406030204" pitchFamily="18" charset="0"/>
              </a:rPr>
              <a:t>работа выполняется </a:t>
            </a:r>
            <a:r>
              <a:rPr lang="ru-RU" sz="1600" dirty="0" err="1">
                <a:latin typeface="Cambria" panose="02040503050406030204" pitchFamily="18" charset="0"/>
              </a:rPr>
              <a:t>гелевой</a:t>
            </a:r>
            <a:r>
              <a:rPr lang="ru-RU" sz="1600" dirty="0">
                <a:latin typeface="Cambria" panose="02040503050406030204" pitchFamily="18" charset="0"/>
              </a:rPr>
              <a:t> или капиллярной ручкой с чернилами черного цвета.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18372" y="4132491"/>
            <a:ext cx="6321843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По указанию организатора 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36615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69" y="66361"/>
            <a:ext cx="3317341" cy="88425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- 2020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3360" y="202398"/>
            <a:ext cx="7917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отчет по результатам ЕГЭ. Средний балл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625456"/>
              </p:ext>
            </p:extLst>
          </p:nvPr>
        </p:nvGraphicFramePr>
        <p:xfrm>
          <a:off x="104869" y="803494"/>
          <a:ext cx="11773278" cy="596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43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-1648" y="50234"/>
            <a:ext cx="106062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ЕГЭ 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04" y="973105"/>
            <a:ext cx="9887713" cy="10836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Cambria" panose="02040503050406030204" pitchFamily="18" charset="0"/>
              </a:rPr>
              <a:t>Во время экзамена на рабочем столе участника ЕГЭ помимо экзаменационных материалов могут находиться: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135473" y="2331667"/>
            <a:ext cx="3715928" cy="1212386"/>
            <a:chOff x="235413" y="2586330"/>
            <a:chExt cx="3044335" cy="832183"/>
          </a:xfrm>
        </p:grpSpPr>
        <p:sp>
          <p:nvSpPr>
            <p:cNvPr id="7196" name="Полилиния 7195"/>
            <p:cNvSpPr/>
            <p:nvPr/>
          </p:nvSpPr>
          <p:spPr>
            <a:xfrm>
              <a:off x="783576" y="2638460"/>
              <a:ext cx="2496172" cy="780053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latin typeface="Cambria" panose="02040503050406030204" pitchFamily="18" charset="0"/>
                </a:rPr>
                <a:t>Черная </a:t>
              </a:r>
              <a:r>
                <a:rPr lang="ru-RU" sz="2000" dirty="0" err="1">
                  <a:latin typeface="Cambria" panose="02040503050406030204" pitchFamily="18" charset="0"/>
                </a:rPr>
                <a:t>гелевая</a:t>
              </a:r>
              <a:r>
                <a:rPr lang="ru-RU" sz="2000" dirty="0">
                  <a:latin typeface="Cambria" panose="02040503050406030204" pitchFamily="18" charset="0"/>
                </a:rPr>
                <a:t> или капиллярная ручка</a:t>
              </a:r>
            </a:p>
          </p:txBody>
        </p:sp>
        <p:sp>
          <p:nvSpPr>
            <p:cNvPr id="7197" name="Прямоугольник 7196"/>
            <p:cNvSpPr/>
            <p:nvPr/>
          </p:nvSpPr>
          <p:spPr>
            <a:xfrm>
              <a:off x="235413" y="2586330"/>
              <a:ext cx="646439" cy="7574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27" name="Picture 3" descr="C:\Users\косатюк_п\Documents\ГИА-11\Обучение специалистов ППЭ\moodle\для moodle\картинки\green-pen.png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25" y="2657274"/>
              <a:ext cx="222653" cy="580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4016596" y="2374582"/>
            <a:ext cx="3932717" cy="1230043"/>
            <a:chOff x="3120628" y="2588060"/>
            <a:chExt cx="2978592" cy="854728"/>
          </a:xfrm>
        </p:grpSpPr>
        <p:sp>
          <p:nvSpPr>
            <p:cNvPr id="7198" name="Полилиния 7197"/>
            <p:cNvSpPr/>
            <p:nvPr/>
          </p:nvSpPr>
          <p:spPr>
            <a:xfrm>
              <a:off x="3603048" y="2662735"/>
              <a:ext cx="2496172" cy="780053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Cambria" panose="02040503050406030204" pitchFamily="18" charset="0"/>
                </a:rPr>
                <a:t>Документ, удостоверяющий личность</a:t>
              </a:r>
            </a:p>
          </p:txBody>
        </p:sp>
        <p:sp>
          <p:nvSpPr>
            <p:cNvPr id="7199" name="Прямоугольник 7198"/>
            <p:cNvSpPr/>
            <p:nvPr/>
          </p:nvSpPr>
          <p:spPr>
            <a:xfrm>
              <a:off x="3120628" y="2588060"/>
              <a:ext cx="755279" cy="8190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30" name="Picture 6" descr="C:\Users\косатюк_п\Documents\ГИА-11\Обучение специалистов ППЭ\moodle\для moodle\картинки\passpor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9" y="2715520"/>
              <a:ext cx="691600" cy="69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Группа 47"/>
          <p:cNvGrpSpPr/>
          <p:nvPr/>
        </p:nvGrpSpPr>
        <p:grpSpPr>
          <a:xfrm>
            <a:off x="-30768" y="3636220"/>
            <a:ext cx="3882431" cy="1432618"/>
            <a:chOff x="251521" y="3570062"/>
            <a:chExt cx="2940506" cy="883176"/>
          </a:xfrm>
        </p:grpSpPr>
        <p:sp>
          <p:nvSpPr>
            <p:cNvPr id="32" name="Полилиния 31"/>
            <p:cNvSpPr/>
            <p:nvPr/>
          </p:nvSpPr>
          <p:spPr>
            <a:xfrm>
              <a:off x="695855" y="3637222"/>
              <a:ext cx="2496172" cy="816016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Cambria" panose="02040503050406030204" pitchFamily="18" charset="0"/>
                </a:rPr>
                <a:t>Лекарства и питание (при необходимости)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51521" y="3570062"/>
              <a:ext cx="755279" cy="81905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28" name="Picture 4" descr="C:\Users\косатюк_п\Documents\ГИА-11\Обучение специалистов ППЭ\moodle\для moodle\картинки\bottles-309391_64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58" y="3695082"/>
              <a:ext cx="592849" cy="58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Группа 43"/>
          <p:cNvGrpSpPr/>
          <p:nvPr/>
        </p:nvGrpSpPr>
        <p:grpSpPr>
          <a:xfrm>
            <a:off x="3977020" y="4907165"/>
            <a:ext cx="3859798" cy="1102422"/>
            <a:chOff x="3120628" y="4552063"/>
            <a:chExt cx="2885501" cy="868500"/>
          </a:xfrm>
        </p:grpSpPr>
        <p:sp>
          <p:nvSpPr>
            <p:cNvPr id="38" name="Полилиния 37"/>
            <p:cNvSpPr/>
            <p:nvPr/>
          </p:nvSpPr>
          <p:spPr>
            <a:xfrm>
              <a:off x="3509957" y="4640510"/>
              <a:ext cx="2496172" cy="780053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Cambria" panose="02040503050406030204" pitchFamily="18" charset="0"/>
                </a:rPr>
                <a:t>Черновик (за исключением ЕГЭ по иностранным языкам)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120628" y="4552063"/>
              <a:ext cx="730041" cy="8190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31" name="Picture 7" descr="C:\Users\косатюк_п\Documents\ГИА-11\Обучение специалистов ППЭ\moodle\для moodle\картинки\three-305480_64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1" y="4645463"/>
              <a:ext cx="685530" cy="66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947534" y="3769075"/>
            <a:ext cx="3976879" cy="1078811"/>
            <a:chOff x="3099680" y="3570062"/>
            <a:chExt cx="3058251" cy="931214"/>
          </a:xfrm>
        </p:grpSpPr>
        <p:sp>
          <p:nvSpPr>
            <p:cNvPr id="34" name="Полилиния 33"/>
            <p:cNvSpPr/>
            <p:nvPr/>
          </p:nvSpPr>
          <p:spPr>
            <a:xfrm>
              <a:off x="3661759" y="3721223"/>
              <a:ext cx="2496172" cy="780053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Cambria" panose="02040503050406030204" pitchFamily="18" charset="0"/>
                </a:rPr>
                <a:t>Средства обучения и воспитания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120628" y="3570062"/>
              <a:ext cx="755279" cy="8190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34" name="Picture 10" descr="C:\Users\косатюк_п\Documents\ГИА-11\Обучение специалистов ППЭ\moodle\для moodle\картинки\77cc5a8de7ebe2f9d94af18b6001b75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48" b="100000" l="0" r="100000">
                          <a14:foregroundMark x1="52022" y1="19407" x2="59030" y2="11051"/>
                          <a14:foregroundMark x1="65229" y1="8356" x2="69811" y2="8356"/>
                          <a14:foregroundMark x1="82210" y1="18329" x2="81671" y2="27224"/>
                          <a14:foregroundMark x1="81402" y1="30997" x2="74663" y2="38005"/>
                          <a14:foregroundMark x1="73315" y1="39084" x2="56334" y2="43935"/>
                          <a14:foregroundMark x1="70889" y1="38544" x2="58760" y2="41240"/>
                          <a14:foregroundMark x1="55526" y1="43666" x2="45013" y2="50943"/>
                          <a14:foregroundMark x1="32884" y1="78976" x2="32075" y2="89757"/>
                          <a14:foregroundMark x1="33154" y1="81402" x2="35310" y2="85445"/>
                          <a14:foregroundMark x1="42049" y1="59030" x2="73046" y2="48787"/>
                          <a14:foregroundMark x1="73854" y1="49596" x2="75741" y2="52291"/>
                          <a14:foregroundMark x1="77089" y1="56334" x2="77898" y2="61186"/>
                          <a14:foregroundMark x1="76280" y1="63612" x2="47170" y2="73585"/>
                          <a14:foregroundMark x1="51087" y1="21143" x2="13043" y2="87429"/>
                          <a14:backgroundMark x1="61413" y1="27273" x2="61413" y2="27273"/>
                          <a14:backgroundMark x1="37500" y1="51705" x2="37500" y2="51705"/>
                          <a14:backgroundMark x1="60870" y1="50000" x2="60870" y2="50000"/>
                          <a14:backgroundMark x1="66304" y1="48295" x2="66304" y2="48295"/>
                          <a14:backgroundMark x1="71196" y1="43750" x2="41304" y2="56818"/>
                          <a14:backgroundMark x1="45109" y1="55682" x2="45109" y2="55682"/>
                          <a14:backgroundMark x1="42391" y1="56818" x2="42391" y2="568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80" y="3656994"/>
              <a:ext cx="704400" cy="70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90" name="Группа 7189"/>
          <p:cNvGrpSpPr/>
          <p:nvPr/>
        </p:nvGrpSpPr>
        <p:grpSpPr>
          <a:xfrm>
            <a:off x="8546044" y="589049"/>
            <a:ext cx="3530212" cy="5384204"/>
            <a:chOff x="6424704" y="2809846"/>
            <a:chExt cx="2673739" cy="3668330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6435791" y="2809846"/>
              <a:ext cx="2662652" cy="642846"/>
              <a:chOff x="6372200" y="2666076"/>
              <a:chExt cx="2790726" cy="642846"/>
            </a:xfrm>
          </p:grpSpPr>
          <p:grpSp>
            <p:nvGrpSpPr>
              <p:cNvPr id="70" name="Группа 69"/>
              <p:cNvGrpSpPr/>
              <p:nvPr/>
            </p:nvGrpSpPr>
            <p:grpSpPr>
              <a:xfrm>
                <a:off x="6593264" y="2773761"/>
                <a:ext cx="2569662" cy="535161"/>
                <a:chOff x="3607460" y="1207309"/>
                <a:chExt cx="2569662" cy="816579"/>
              </a:xfrm>
            </p:grpSpPr>
            <p:sp>
              <p:nvSpPr>
                <p:cNvPr id="72" name="Прямоугольник 71"/>
                <p:cNvSpPr/>
                <p:nvPr/>
              </p:nvSpPr>
              <p:spPr>
                <a:xfrm>
                  <a:off x="3680950" y="1207309"/>
                  <a:ext cx="2496172" cy="780053"/>
                </a:xfrm>
                <a:prstGeom prst="rect">
                  <a:avLst/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3" name="Прямоугольник 72"/>
                <p:cNvSpPr/>
                <p:nvPr/>
              </p:nvSpPr>
              <p:spPr>
                <a:xfrm>
                  <a:off x="3607460" y="1243835"/>
                  <a:ext cx="2496172" cy="780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28357" tIns="53340" rIns="53340" bIns="53340" numCol="1" spcCol="1270" anchor="ctr" anchorCtr="0">
                  <a:noAutofit/>
                </a:bodyPr>
                <a:lstStyle/>
                <a:p>
                  <a:pPr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2000" dirty="0">
                      <a:latin typeface="Cambria" panose="02040503050406030204" pitchFamily="18" charset="0"/>
                    </a:rPr>
                    <a:t>Линейка </a:t>
                  </a:r>
                </a:p>
                <a:p>
                  <a:pPr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2000" dirty="0">
                      <a:latin typeface="Cambria" panose="02040503050406030204" pitchFamily="18" charset="0"/>
                    </a:rPr>
                    <a:t>(по математике)</a:t>
                  </a:r>
                </a:p>
              </p:txBody>
            </p:sp>
          </p:grpSp>
          <p:sp>
            <p:nvSpPr>
              <p:cNvPr id="71" name="Прямоугольник 70"/>
              <p:cNvSpPr/>
              <p:nvPr/>
            </p:nvSpPr>
            <p:spPr>
              <a:xfrm>
                <a:off x="6372200" y="2666076"/>
                <a:ext cx="514017" cy="559186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7188" name="Группа 7187"/>
            <p:cNvGrpSpPr/>
            <p:nvPr/>
          </p:nvGrpSpPr>
          <p:grpSpPr>
            <a:xfrm>
              <a:off x="6424704" y="3501005"/>
              <a:ext cx="2660524" cy="991723"/>
              <a:chOff x="6424704" y="3583454"/>
              <a:chExt cx="2660524" cy="1010770"/>
            </a:xfrm>
          </p:grpSpPr>
          <p:grpSp>
            <p:nvGrpSpPr>
              <p:cNvPr id="7186" name="Группа 7185"/>
              <p:cNvGrpSpPr/>
              <p:nvPr/>
            </p:nvGrpSpPr>
            <p:grpSpPr>
              <a:xfrm>
                <a:off x="6444208" y="3583454"/>
                <a:ext cx="2641020" cy="1010770"/>
                <a:chOff x="6372200" y="2737766"/>
                <a:chExt cx="2768053" cy="554403"/>
              </a:xfrm>
            </p:grpSpPr>
            <p:grpSp>
              <p:nvGrpSpPr>
                <p:cNvPr id="59" name="Группа 58"/>
                <p:cNvGrpSpPr/>
                <p:nvPr/>
              </p:nvGrpSpPr>
              <p:grpSpPr>
                <a:xfrm>
                  <a:off x="6492266" y="2773762"/>
                  <a:ext cx="2647987" cy="518407"/>
                  <a:chOff x="3506462" y="1207309"/>
                  <a:chExt cx="2647987" cy="791014"/>
                </a:xfrm>
              </p:grpSpPr>
              <p:sp>
                <p:nvSpPr>
                  <p:cNvPr id="60" name="Прямоугольник 59"/>
                  <p:cNvSpPr/>
                  <p:nvPr/>
                </p:nvSpPr>
                <p:spPr>
                  <a:xfrm>
                    <a:off x="3658277" y="1218270"/>
                    <a:ext cx="2496172" cy="780053"/>
                  </a:xfrm>
                  <a:prstGeom prst="rect">
                    <a:avLst/>
                  </a:prstGeom>
                </p:spPr>
                <p:style>
                  <a:ln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61" name="Прямоугольник 60"/>
                  <p:cNvSpPr/>
                  <p:nvPr/>
                </p:nvSpPr>
                <p:spPr>
                  <a:xfrm>
                    <a:off x="3506462" y="1207309"/>
                    <a:ext cx="2496172" cy="707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528357" tIns="53340" rIns="53340" bIns="53340" numCol="1" spcCol="1270" anchor="ctr" anchorCtr="0">
                    <a:noAutofit/>
                  </a:bodyPr>
                  <a:lstStyle/>
                  <a:p>
                    <a:pPr defTabSz="622300">
                      <a:lnSpc>
                        <a:spcPct val="90000"/>
                      </a:lnSpc>
                      <a:spcBef>
                        <a:spcPct val="0"/>
                      </a:spcBef>
                    </a:pPr>
                    <a:r>
                      <a:rPr lang="ru-RU" sz="2000" dirty="0">
                        <a:latin typeface="Cambria" panose="02040503050406030204" pitchFamily="18" charset="0"/>
                      </a:rPr>
                      <a:t>Линейка и непрограммируемый калькулятор</a:t>
                    </a:r>
                  </a:p>
                  <a:p>
                    <a:pPr defTabSz="622300">
                      <a:lnSpc>
                        <a:spcPct val="90000"/>
                      </a:lnSpc>
                      <a:spcBef>
                        <a:spcPct val="0"/>
                      </a:spcBef>
                    </a:pPr>
                    <a:r>
                      <a:rPr lang="ru-RU" sz="2000" dirty="0">
                        <a:latin typeface="Cambria" panose="02040503050406030204" pitchFamily="18" charset="0"/>
                      </a:rPr>
                      <a:t>(по физике)</a:t>
                    </a:r>
                  </a:p>
                </p:txBody>
              </p:sp>
            </p:grpSp>
            <p:sp>
              <p:nvSpPr>
                <p:cNvPr id="62" name="Прямоугольник 61"/>
                <p:cNvSpPr/>
                <p:nvPr/>
              </p:nvSpPr>
              <p:spPr>
                <a:xfrm>
                  <a:off x="6372200" y="2737766"/>
                  <a:ext cx="514017" cy="508937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pic>
            <p:nvPicPr>
              <p:cNvPr id="74" name="Picture 11" descr="C:\Users\косатюк_п\Documents\ГИА-11\Обучение специалистов ППЭ\moodle\для moodle\картинки\molumen_Ruler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8333">
                <a:off x="6424704" y="3693598"/>
                <a:ext cx="512601" cy="232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C:\Users\косатюк_п\Documents\ГИА-11\Обучение специалистов ППЭ\moodle\для moodle\картинки\raschet_okon.1302711275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246907">
                <a:off x="6477741" y="4019796"/>
                <a:ext cx="451742" cy="451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3" name="Группа 82"/>
            <p:cNvGrpSpPr/>
            <p:nvPr/>
          </p:nvGrpSpPr>
          <p:grpSpPr>
            <a:xfrm>
              <a:off x="6435793" y="4528006"/>
              <a:ext cx="2626828" cy="736459"/>
              <a:chOff x="6372200" y="2655798"/>
              <a:chExt cx="2753178" cy="589642"/>
            </a:xfrm>
          </p:grpSpPr>
          <p:grpSp>
            <p:nvGrpSpPr>
              <p:cNvPr id="85" name="Группа 84"/>
              <p:cNvGrpSpPr/>
              <p:nvPr/>
            </p:nvGrpSpPr>
            <p:grpSpPr>
              <a:xfrm>
                <a:off x="6629206" y="2724063"/>
                <a:ext cx="2496172" cy="521377"/>
                <a:chOff x="3643402" y="1131478"/>
                <a:chExt cx="2496172" cy="795547"/>
              </a:xfrm>
            </p:grpSpPr>
            <p:sp>
              <p:nvSpPr>
                <p:cNvPr id="87" name="Прямоугольник 86"/>
                <p:cNvSpPr/>
                <p:nvPr/>
              </p:nvSpPr>
              <p:spPr>
                <a:xfrm>
                  <a:off x="3643402" y="1146972"/>
                  <a:ext cx="2496172" cy="780053"/>
                </a:xfrm>
                <a:prstGeom prst="rect">
                  <a:avLst/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88" name="Прямоугольник 87"/>
                <p:cNvSpPr/>
                <p:nvPr/>
              </p:nvSpPr>
              <p:spPr>
                <a:xfrm>
                  <a:off x="3665367" y="1131478"/>
                  <a:ext cx="2370340" cy="780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28357" tIns="53340" rIns="53340" bIns="53340" numCol="1" spcCol="1270" anchor="ctr" anchorCtr="0">
                  <a:noAutofit/>
                </a:bodyPr>
                <a:lstStyle/>
                <a:p>
                  <a:pPr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dirty="0">
                      <a:latin typeface="Cambria" panose="02040503050406030204" pitchFamily="18" charset="0"/>
                    </a:rPr>
                    <a:t>Непрограммируемый калькулятор</a:t>
                  </a:r>
                </a:p>
                <a:p>
                  <a:pPr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dirty="0">
                      <a:latin typeface="Cambria" panose="02040503050406030204" pitchFamily="18" charset="0"/>
                    </a:rPr>
                    <a:t>(по химии)</a:t>
                  </a:r>
                </a:p>
              </p:txBody>
            </p:sp>
          </p:grpSp>
          <p:sp>
            <p:nvSpPr>
              <p:cNvPr id="86" name="Прямоугольник 85"/>
              <p:cNvSpPr/>
              <p:nvPr/>
            </p:nvSpPr>
            <p:spPr>
              <a:xfrm>
                <a:off x="6372200" y="2655798"/>
                <a:ext cx="514017" cy="569464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89" name="Picture 12" descr="C:\Users\косатюк_п\Documents\ГИА-11\Обучение специалистов ППЭ\moodle\для moodle\картинки\raschet_okon.1302711275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46907">
              <a:off x="6463551" y="4704312"/>
              <a:ext cx="451742" cy="443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1" name="Группа 90"/>
            <p:cNvGrpSpPr/>
            <p:nvPr/>
          </p:nvGrpSpPr>
          <p:grpSpPr>
            <a:xfrm>
              <a:off x="6444208" y="5357601"/>
              <a:ext cx="2639369" cy="1120575"/>
              <a:chOff x="6372200" y="2742580"/>
              <a:chExt cx="2766323" cy="463352"/>
            </a:xfrm>
          </p:grpSpPr>
          <p:grpSp>
            <p:nvGrpSpPr>
              <p:cNvPr id="94" name="Группа 93"/>
              <p:cNvGrpSpPr/>
              <p:nvPr/>
            </p:nvGrpSpPr>
            <p:grpSpPr>
              <a:xfrm>
                <a:off x="6584442" y="2742580"/>
                <a:ext cx="2554081" cy="463352"/>
                <a:chOff x="3598638" y="1159731"/>
                <a:chExt cx="2554081" cy="707009"/>
              </a:xfrm>
            </p:grpSpPr>
            <p:sp>
              <p:nvSpPr>
                <p:cNvPr id="96" name="Прямоугольник 95"/>
                <p:cNvSpPr/>
                <p:nvPr/>
              </p:nvSpPr>
              <p:spPr>
                <a:xfrm>
                  <a:off x="3656547" y="1199521"/>
                  <a:ext cx="2496172" cy="657872"/>
                </a:xfrm>
                <a:prstGeom prst="rect">
                  <a:avLst/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97" name="Прямоугольник 96"/>
                <p:cNvSpPr/>
                <p:nvPr/>
              </p:nvSpPr>
              <p:spPr>
                <a:xfrm>
                  <a:off x="3598638" y="1159731"/>
                  <a:ext cx="2496172" cy="70700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28357" tIns="53340" rIns="53340" bIns="53340" numCol="1" spcCol="1270" anchor="ctr" anchorCtr="0">
                  <a:noAutofit/>
                </a:bodyPr>
                <a:lstStyle/>
                <a:p>
                  <a:pPr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2000" dirty="0">
                      <a:latin typeface="Cambria" panose="02040503050406030204" pitchFamily="18" charset="0"/>
                    </a:rPr>
                    <a:t>Линейка, транспортир, непрограммируемый калькулятор</a:t>
                  </a:r>
                </a:p>
                <a:p>
                  <a:pPr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2000" dirty="0">
                      <a:latin typeface="Cambria" panose="02040503050406030204" pitchFamily="18" charset="0"/>
                    </a:rPr>
                    <a:t>(по географии)</a:t>
                  </a:r>
                </a:p>
              </p:txBody>
            </p:sp>
          </p:grpSp>
          <p:sp>
            <p:nvSpPr>
              <p:cNvPr id="95" name="Прямоугольник 94"/>
              <p:cNvSpPr/>
              <p:nvPr/>
            </p:nvSpPr>
            <p:spPr>
              <a:xfrm>
                <a:off x="6372200" y="2756665"/>
                <a:ext cx="514017" cy="39688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99" name="Picture 12" descr="C:\Users\косатюк_п\Documents\ГИА-11\Обучение специалистов ППЭ\moodle\для moodle\картинки\raschet_okon.1302711275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46907">
              <a:off x="6482396" y="5912649"/>
              <a:ext cx="451742" cy="443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C:\Users\косатюк_п\Documents\ГИА-11\Обучение специалистов ППЭ\moodle\для moodle\картинки\w256h2561372501588AngleThingy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820" y="5700433"/>
              <a:ext cx="329253" cy="329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Скругленный прямоугольник 129"/>
          <p:cNvSpPr/>
          <p:nvPr/>
        </p:nvSpPr>
        <p:spPr>
          <a:xfrm>
            <a:off x="135473" y="6075053"/>
            <a:ext cx="11305088" cy="7600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Иные вещи участники ЕГЭ оставляют в  специально выделенном в ППЭ отдельном помещении для хранения личных вещей участников ЕГЭ</a:t>
            </a:r>
          </a:p>
        </p:txBody>
      </p:sp>
      <p:pic>
        <p:nvPicPr>
          <p:cNvPr id="132" name="Picture 11" descr="C:\Users\косатюк_п\Documents\ГИА-11\Обучение специалистов ППЭ\moodle\для moodle\картинки\molumen_Rule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8333">
            <a:off x="8560418" y="893105"/>
            <a:ext cx="703393" cy="28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1" descr="C:\Users\косатюк_п\Documents\ГИА-11\Обучение специалистов ППЭ\moodle\для moodle\картинки\molumen_Rul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8333">
            <a:off x="8607998" y="4497650"/>
            <a:ext cx="595800" cy="24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2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20624" y="2274899"/>
            <a:ext cx="9759368" cy="432476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75784" y="44960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соблюдению </a:t>
            </a:r>
          </a:p>
          <a:p>
            <a:pPr algn="r"/>
            <a:r>
              <a:rPr lang="ru-RU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порядка проведения ЕГЭ в ППЭ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9808" y="1556792"/>
            <a:ext cx="9759368" cy="64876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 день проведения экзамена </a:t>
            </a:r>
          </a:p>
          <a:p>
            <a:pPr algn="ctr"/>
            <a:r>
              <a:rPr lang="ru-RU" b="1" dirty="0">
                <a:latin typeface="Cambria" panose="02040503050406030204" pitchFamily="18" charset="0"/>
              </a:rPr>
              <a:t>(в период с момента входа в ППЭ и до окончания экзамена)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ЗАПРЕЩАЕТСЯ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7892" y="2348879"/>
            <a:ext cx="9576826" cy="3344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УЧАСТНИКАМ ЕГЭ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7892" y="3128710"/>
            <a:ext cx="2700209" cy="575542"/>
          </a:xfrm>
          <a:prstGeom prst="rect">
            <a:avLst/>
          </a:prstGeom>
          <a:solidFill>
            <a:srgbClr val="DDE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иметь при себе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24223" y="2790586"/>
            <a:ext cx="7156360" cy="1585869"/>
          </a:xfrm>
          <a:prstGeom prst="roundRect">
            <a:avLst>
              <a:gd name="adj" fmla="val 11172"/>
            </a:avLst>
          </a:prstGeom>
          <a:solidFill>
            <a:srgbClr val="DDE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уведомление о регистрации на экзамен,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информации;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7891" y="4663299"/>
            <a:ext cx="2700209" cy="5755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выносить из аудиторий и ППЭ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47890" y="5744885"/>
            <a:ext cx="2700209" cy="5701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фотографировать или переписывать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23334" y="4446938"/>
            <a:ext cx="7156360" cy="1153191"/>
          </a:xfrm>
          <a:prstGeom prst="roundRect">
            <a:avLst>
              <a:gd name="adj" fmla="val 1185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ЭМ на бумажном или электронном носителях, письменные принадлежности, письменные заметки и иные средства хранения и передачи информации;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25124" y="5670928"/>
            <a:ext cx="7145543" cy="8584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задания экзаменационных материалов.</a:t>
            </a:r>
            <a:endParaRPr lang="ru-RU" sz="2000" dirty="0"/>
          </a:p>
        </p:txBody>
      </p:sp>
      <p:sp>
        <p:nvSpPr>
          <p:cNvPr id="12" name="Нашивка 11"/>
          <p:cNvSpPr/>
          <p:nvPr/>
        </p:nvSpPr>
        <p:spPr>
          <a:xfrm>
            <a:off x="3590049" y="3238283"/>
            <a:ext cx="630049" cy="393910"/>
          </a:xfrm>
          <a:prstGeom prst="chevron">
            <a:avLst/>
          </a:prstGeom>
          <a:solidFill>
            <a:srgbClr val="DDE9F7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3620693" y="4728124"/>
            <a:ext cx="630049" cy="39391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3620692" y="5837280"/>
            <a:ext cx="630049" cy="3939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5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52727" y="2708919"/>
            <a:ext cx="6106457" cy="2376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Члены ГЭК составляют акт об удалении с экзамена лица, нарушившего Порядок, в штабе ЕГЭ в зоне видимости камер видеонаблюдения.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48936" y="0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соблюдению 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порядка проведения ЕГЭ в ППЭ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2063" y="1628800"/>
            <a:ext cx="11247121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Лица, допустившие нарушение указанных требований или иное нарушение Порядка,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удаляются из ППЭ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1027" name="Picture 3" descr="C:\Users\косатюк_п\Desktop\Для обучения\Картинки\d-ма-ые-ю-и-конф-икт-изображение-d-на-бе-ой-пре-посы-ке-298134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0"/>
          <a:stretch/>
        </p:blipFill>
        <p:spPr bwMode="auto">
          <a:xfrm>
            <a:off x="1621343" y="2708920"/>
            <a:ext cx="2987233" cy="2475756"/>
          </a:xfrm>
          <a:prstGeom prst="rect">
            <a:avLst/>
          </a:prstGeom>
          <a:noFill/>
          <a:ln w="3175">
            <a:solidFill>
              <a:schemeClr val="tx2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12064" y="5247902"/>
            <a:ext cx="11247120" cy="7013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Cambria" panose="02040503050406030204" pitchFamily="18" charset="0"/>
              </a:rPr>
              <a:t>Если участник нарушил Порядок, члены ГЭК составляют акт об удалении с экзамена участника ЕГЭ (форма ППЭ-21 «Акт об удалении участника»).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064" y="6021288"/>
            <a:ext cx="1124712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Cambria" panose="02040503050406030204" pitchFamily="18" charset="0"/>
              </a:rPr>
              <a:t>Организатор ставит в бланке регистрации участника ЕГЭ и в форме 05-02 «Протокол проведения ЕГЭ в аудитории» соответствующую отметку.  </a:t>
            </a:r>
          </a:p>
        </p:txBody>
      </p:sp>
    </p:spTree>
    <p:extLst>
      <p:ext uri="{BB962C8B-B14F-4D97-AF65-F5344CB8AC3E}">
        <p14:creationId xmlns:p14="http://schemas.microsoft.com/office/powerpoint/2010/main" val="376763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02045" y="0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Требования к соблюдению 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порядка проведения ЕГЭ в ППЭ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665" y="1215008"/>
            <a:ext cx="10539407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Cambria" panose="02040503050406030204" pitchFamily="18" charset="0"/>
              </a:rPr>
              <a:t>Если участник ЕГЭ по состоянию здоровья или другим объективным причинам не может завершить выполнение экзаменационной работы, то он может досрочно покинуть аудиторию.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7043" y="2695338"/>
            <a:ext cx="10118826" cy="13463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Cambria" panose="02040503050406030204" pitchFamily="18" charset="0"/>
              </a:rPr>
              <a:t>Ответственны организатор приглашает организатора вне аудитории, который сопровождает такого участника ЕГЭ к медицинскому работнику и приглашает членов ГЭК в медицинский кабинет.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2318" y="4307876"/>
            <a:ext cx="10502604" cy="8752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Cambria" panose="02040503050406030204" pitchFamily="18" charset="0"/>
              </a:rPr>
              <a:t>В случае  подтверждения медицинским работником Организатор ставит в бланке регистрации участника ЕГЭ соответствующую отметку. 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12318" y="2777380"/>
            <a:ext cx="1954225" cy="1264268"/>
            <a:chOff x="6876257" y="3057645"/>
            <a:chExt cx="2085244" cy="1656313"/>
          </a:xfrm>
        </p:grpSpPr>
        <p:pic>
          <p:nvPicPr>
            <p:cNvPr id="3074" name="Picture 2" descr="C:\Users\косатюк_п\Documents\ГИА-11\Обучение специалистов ППЭ\moodle\для moodle\картинки\about-cascade-wealth-manageme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0000" r="90000">
                          <a14:foregroundMark x1="51250" y1="87845" x2="50833" y2="80387"/>
                          <a14:foregroundMark x1="59167" y1="12983" x2="57083" y2="88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7" y="3106477"/>
              <a:ext cx="1165572" cy="1607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косатюк_п\Documents\ГИА-11\Обучение специалистов ППЭ\moodle\для moodle\картинки\12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44291" y1="11699" x2="43253" y2="3900"/>
                          <a14:foregroundMark x1="46021" y1="3343" x2="46021" y2="3343"/>
                          <a14:foregroundMark x1="74740" y1="31198" x2="97924" y2="8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1374" y="3057645"/>
              <a:ext cx="1210127" cy="1503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278645" y="5376234"/>
            <a:ext cx="11627224" cy="14086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latin typeface="Cambria" panose="02040503050406030204" pitchFamily="18" charset="0"/>
              </a:rPr>
              <a:t>Акты об удалении  (форма ППЭ-21) с экзамена и о досрочном завершении экзамена по объективным причинам (форма ППЭ-22) </a:t>
            </a:r>
          </a:p>
          <a:p>
            <a:pPr algn="ctr"/>
            <a:r>
              <a:rPr lang="ru-RU" sz="2400" b="1" i="1" dirty="0">
                <a:latin typeface="Cambria" panose="02040503050406030204" pitchFamily="18" charset="0"/>
              </a:rPr>
              <a:t>в тот же день </a:t>
            </a:r>
            <a:r>
              <a:rPr lang="ru-RU" sz="2400" i="1" dirty="0">
                <a:latin typeface="Cambria" panose="02040503050406030204" pitchFamily="18" charset="0"/>
              </a:rPr>
              <a:t>направляются в ГЭК и РЦОИ для учета</a:t>
            </a:r>
          </a:p>
          <a:p>
            <a:pPr algn="ctr"/>
            <a:r>
              <a:rPr lang="ru-RU" sz="2400" i="1" dirty="0">
                <a:latin typeface="Cambria" panose="02040503050406030204" pitchFamily="18" charset="0"/>
              </a:rPr>
              <a:t> при обработке экзаменационных работ. </a:t>
            </a:r>
          </a:p>
        </p:txBody>
      </p:sp>
    </p:spTree>
    <p:extLst>
      <p:ext uri="{BB962C8B-B14F-4D97-AF65-F5344CB8AC3E}">
        <p14:creationId xmlns:p14="http://schemas.microsoft.com/office/powerpoint/2010/main" val="40917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02045" y="0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Результаты</a:t>
            </a:r>
            <a:endParaRPr lang="ru-RU" sz="4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16" y="470779"/>
            <a:ext cx="8472864" cy="57036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60231" y="1216357"/>
            <a:ext cx="3238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http://obrnadzor.gov.ru/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535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02045" y="0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Результаты</a:t>
            </a:r>
            <a:endParaRPr lang="ru-RU" sz="4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40" y="660085"/>
            <a:ext cx="8295285" cy="60802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09216" y="1143000"/>
            <a:ext cx="3280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http://check.ege.edu.ru/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334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174885" y="0"/>
            <a:ext cx="7793796" cy="543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Апелляции</a:t>
            </a:r>
            <a:endParaRPr lang="ru-RU" sz="4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924" y="633743"/>
            <a:ext cx="112172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права на объективное оценивание участникам ЕГЭ предоставляется право подать в письменной форме апелляцию: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нарушении установленного порядка проведения ЕГЭ по общеобразовательному предмету;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принимаются апелляции: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содержания и структуры заданий по учебным предметам;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вопросам, связанным с оцениванием результатов выполнения заданий экзаменационной работы с кратким ответом;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вопросам, связанным с нарушением участником экзамена требований, предусмотренных Порядком проведения ГИА;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вопросам, связанным с неправильным заполнением бланков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апелляции о нарушении установленного порядка проведения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подается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по соответствующему учебному предмету до своего выхода из пункта проведения экзамена (далее — ППЭ);</a:t>
            </a:r>
          </a:p>
        </p:txBody>
      </p:sp>
    </p:spTree>
    <p:extLst>
      <p:ext uri="{BB962C8B-B14F-4D97-AF65-F5344CB8AC3E}">
        <p14:creationId xmlns:p14="http://schemas.microsoft.com/office/powerpoint/2010/main" val="18552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9554"/>
            <a:ext cx="11371152" cy="108940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Минимальное количество баллов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ЕГЭ-20201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560942"/>
              </p:ext>
            </p:extLst>
          </p:nvPr>
        </p:nvGraphicFramePr>
        <p:xfrm>
          <a:off x="565394" y="1030546"/>
          <a:ext cx="10950614" cy="517657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40373"/>
                <a:gridCol w="1750608"/>
                <a:gridCol w="2803425"/>
                <a:gridCol w="2163559"/>
                <a:gridCol w="1992649"/>
              </a:tblGrid>
              <a:tr h="25957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Рособрнадзор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(аттестат)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Минимальный балл вступительных испытаний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6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Подведомственные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Минобрнауки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России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Ведомственный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868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ТОГУ, ХГУЭП,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КнаГУ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АМГПГУ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Томский госуниверситет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ДВГУПС</a:t>
                      </a:r>
                    </a:p>
                  </a:txBody>
                  <a:tcPr marL="68580" marR="68580" marT="0" marB="0" anchor="ctr"/>
                </a:tc>
              </a:tr>
              <a:tr h="343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24/36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24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профильная)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3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3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8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ИКТ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3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3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3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3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3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3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8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20" y="-62554"/>
            <a:ext cx="3317341" cy="88425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14376" y="-141940"/>
            <a:ext cx="4307941" cy="88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503490"/>
              </p:ext>
            </p:extLst>
          </p:nvPr>
        </p:nvGraphicFramePr>
        <p:xfrm>
          <a:off x="193894" y="742314"/>
          <a:ext cx="11901535" cy="2151618"/>
        </p:xfrm>
        <a:graphic>
          <a:graphicData uri="http://schemas.openxmlformats.org/drawingml/2006/table">
            <a:tbl>
              <a:tblPr/>
              <a:tblGrid>
                <a:gridCol w="1734494"/>
                <a:gridCol w="10167041"/>
              </a:tblGrid>
              <a:tr h="828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27.04.2021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Апробация технологии проведения ЕГЭ по информатике (КЕГЭ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с участием обучающихся 11 классов.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8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13.05.2021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Апробация технологии проведения ЕГЭ по иностранным языкам (английский язык, раздел "Говорение") с участием обучающихся 11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классов. 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КЦО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5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20" y="-62554"/>
            <a:ext cx="3317341" cy="88425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14376" y="-141940"/>
            <a:ext cx="4307941" cy="88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550725"/>
              </p:ext>
            </p:extLst>
          </p:nvPr>
        </p:nvGraphicFramePr>
        <p:xfrm>
          <a:off x="411177" y="742315"/>
          <a:ext cx="11274545" cy="4005292"/>
        </p:xfrm>
        <a:graphic>
          <a:graphicData uri="http://schemas.openxmlformats.org/drawingml/2006/table">
            <a:tbl>
              <a:tblPr/>
              <a:tblGrid>
                <a:gridCol w="3658599"/>
                <a:gridCol w="7615946"/>
              </a:tblGrid>
              <a:tr h="757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апреля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Математика.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Профиль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апреля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апреля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 по выбору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мая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 по выбору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8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69" y="66361"/>
            <a:ext cx="3317341" cy="88425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- 2021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846" y="950614"/>
            <a:ext cx="11682743" cy="572178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 – единый государственный экзамен (ЕГЭ)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допуска: отсутствие академической задолженности, выполнение в полном объеме учебного плана (годовые отметки по всем предметам не ниже удовлетворительных), «зачет» по итоговому сочинению (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15.04.2021, 5.05.2021, 19.05.2021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– до 1 февраля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 </a:t>
            </a:r>
          </a:p>
          <a:p>
            <a:pPr lvl="1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обязательные: русский язык, математика (базовый или профильный)</a:t>
            </a:r>
          </a:p>
          <a:p>
            <a:pPr lvl="1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выбору: физика, информатика, химия, биология, история, обществознание, география, иностранный язык, литература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изменения: при наличии уважительных причин, подтвержденных документально, не позднее чем за две недели до начала соответствующего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29033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9546" y="679011"/>
            <a:ext cx="10710250" cy="428104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по общеобразовательным программам среднего общего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3378" y="5830431"/>
            <a:ext cx="9122875" cy="839709"/>
          </a:xfrm>
        </p:spPr>
        <p:txBody>
          <a:bodyPr>
            <a:normAutofit/>
          </a:bodyPr>
          <a:lstStyle/>
          <a:p>
            <a:pPr algn="r"/>
            <a:r>
              <a:rPr lang="ru-RU" sz="5400" dirty="0" smtClean="0"/>
              <a:t>2021 год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9459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69" y="66361"/>
            <a:ext cx="8939543" cy="88425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– 2021. Выбор экзаменов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846" y="950614"/>
            <a:ext cx="11682743" cy="57217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11.1. – 22 обучающихся</a:t>
            </a:r>
          </a:p>
          <a:p>
            <a:pPr algn="just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(профиль) – 22 чел. 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– 20 чел.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– 18 чел.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 – 1 чел.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69" y="66361"/>
            <a:ext cx="8939543" cy="88425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– 2021. Выбор экзаменов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846" y="950614"/>
            <a:ext cx="11682743" cy="572178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11.2. – ГУМ – 12 обучающихся, СЭ – 10 обучающихся,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ЕН – 17 обучающихся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39 чел.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(профиль) – 18 чел. </a:t>
            </a:r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– не по профилю)</a:t>
            </a:r>
          </a:p>
          <a:p>
            <a:pPr algn="just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ru-RU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ru-RU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algn="just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– 4 чел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– 5 чел.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География 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чел.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Информатика – 1 чел.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– 2 чел.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69" y="66361"/>
            <a:ext cx="8939543" cy="88425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– 2021. Выбор экзаменов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247" y="1123149"/>
            <a:ext cx="7521167" cy="17020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11.1 (ТЕХ)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экзамена – 5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экзамена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48273"/>
              </p:ext>
            </p:extLst>
          </p:nvPr>
        </p:nvGraphicFramePr>
        <p:xfrm>
          <a:off x="380247" y="3825089"/>
          <a:ext cx="11208188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718"/>
                <a:gridCol w="2004694"/>
                <a:gridCol w="2004694"/>
                <a:gridCol w="2004694"/>
                <a:gridCol w="2004694"/>
                <a:gridCol w="2004694"/>
              </a:tblGrid>
              <a:tr h="370840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экзамена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экзамена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экзамена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экзаменов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экзаменов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СЭ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380247" y="3195789"/>
            <a:ext cx="1855206" cy="62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11.2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19" y="-141940"/>
            <a:ext cx="3317341" cy="88425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034118" y="-141940"/>
            <a:ext cx="7788199" cy="88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– ПРОЕКТ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220106"/>
              </p:ext>
            </p:extLst>
          </p:nvPr>
        </p:nvGraphicFramePr>
        <p:xfrm>
          <a:off x="130519" y="492313"/>
          <a:ext cx="11937749" cy="939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1822"/>
                <a:gridCol w="4173647"/>
                <a:gridCol w="1296456"/>
                <a:gridCol w="1296456"/>
                <a:gridCol w="1296456"/>
                <a:gridCol w="1296456"/>
                <a:gridCol w="1296456"/>
              </a:tblGrid>
              <a:tr h="30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8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Последний звонок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635901"/>
              </p:ext>
            </p:extLst>
          </p:nvPr>
        </p:nvGraphicFramePr>
        <p:xfrm>
          <a:off x="41870" y="1784775"/>
          <a:ext cx="11937749" cy="5003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406"/>
                <a:gridCol w="1719599"/>
                <a:gridCol w="1653823"/>
                <a:gridCol w="1912489"/>
                <a:gridCol w="1493821"/>
                <a:gridCol w="1348430"/>
                <a:gridCol w="1295181"/>
              </a:tblGrid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Общество-знание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Ин.яз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Ин.яз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(У)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1870" y="1179926"/>
            <a:ext cx="2141899" cy="88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8247" y="5679401"/>
            <a:ext cx="2793753" cy="10772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Выпускной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?</a:t>
            </a:r>
            <a:endParaRPr lang="ru-RU" sz="32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14376" y="-141940"/>
            <a:ext cx="4307941" cy="88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43807"/>
              </p:ext>
            </p:extLst>
          </p:nvPr>
        </p:nvGraphicFramePr>
        <p:xfrm>
          <a:off x="313646" y="742314"/>
          <a:ext cx="11618378" cy="167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913"/>
                <a:gridCol w="1928266"/>
                <a:gridCol w="5578199"/>
              </a:tblGrid>
              <a:tr h="624183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мая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6196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0081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68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608166"/>
              </p:ext>
            </p:extLst>
          </p:nvPr>
        </p:nvGraphicFramePr>
        <p:xfrm>
          <a:off x="313646" y="2631672"/>
          <a:ext cx="1161837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913"/>
                <a:gridCol w="1928266"/>
                <a:gridCol w="5578199"/>
              </a:tblGrid>
              <a:tr h="624183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мая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6196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0082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«Правовой лицей» (СОШ № 11)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928646"/>
              </p:ext>
            </p:extLst>
          </p:nvPr>
        </p:nvGraphicFramePr>
        <p:xfrm>
          <a:off x="313646" y="4603818"/>
          <a:ext cx="11618378" cy="167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913"/>
                <a:gridCol w="1928266"/>
                <a:gridCol w="5578199"/>
              </a:tblGrid>
              <a:tr h="624183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мая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6196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0078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5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14376" y="-141940"/>
            <a:ext cx="4307941" cy="884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538149"/>
              </p:ext>
            </p:extLst>
          </p:nvPr>
        </p:nvGraphicFramePr>
        <p:xfrm>
          <a:off x="313646" y="887943"/>
          <a:ext cx="11618378" cy="2987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859"/>
                <a:gridCol w="3892990"/>
                <a:gridCol w="5413529"/>
              </a:tblGrid>
              <a:tr h="624183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июня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6196">
                <a:tc rowSpan="2"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0082 (37 чел.)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«Правовой лицей» (СОШ № 11)</a:t>
                      </a:r>
                    </a:p>
                  </a:txBody>
                  <a:tcPr/>
                </a:tc>
              </a:tr>
              <a:tr h="976196">
                <a:tc vMerge="1">
                  <a:txBody>
                    <a:bodyPr/>
                    <a:lstStyle/>
                    <a:p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0086 (24 чел.)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086949"/>
              </p:ext>
            </p:extLst>
          </p:nvPr>
        </p:nvGraphicFramePr>
        <p:xfrm>
          <a:off x="313646" y="4388044"/>
          <a:ext cx="1161837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913"/>
                <a:gridCol w="1928266"/>
                <a:gridCol w="5578199"/>
              </a:tblGrid>
              <a:tr h="624183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июня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6196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(П)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0082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«Правовой лицей» (СОШ № 11)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4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1762</Words>
  <Application>Microsoft Office PowerPoint</Application>
  <PresentationFormat>Широкоэкранный</PresentationFormat>
  <Paragraphs>427</Paragraphs>
  <Slides>30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Bookman Old Style</vt:lpstr>
      <vt:lpstr>Calibri</vt:lpstr>
      <vt:lpstr>Calibri Light</vt:lpstr>
      <vt:lpstr>Cambria</vt:lpstr>
      <vt:lpstr>Times New Roman</vt:lpstr>
      <vt:lpstr>Wingdings</vt:lpstr>
      <vt:lpstr>Тема Office</vt:lpstr>
      <vt:lpstr>Государственная итоговая аттестация по общеобразовательным программам среднего общего образования</vt:lpstr>
      <vt:lpstr>ГИА - 2020</vt:lpstr>
      <vt:lpstr>ГИА - 2021</vt:lpstr>
      <vt:lpstr>ГИА – 2021. Выбор экзаменов</vt:lpstr>
      <vt:lpstr>ГИА – 2021. Выбор экзаменов</vt:lpstr>
      <vt:lpstr>ГИА – 2021. Выбор экзаменов</vt:lpstr>
      <vt:lpstr>МАЙ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ГИА - 2021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Минимальное количество баллов ЕГЭ-20201</vt:lpstr>
      <vt:lpstr>Апробация</vt:lpstr>
      <vt:lpstr>Мониторинг</vt:lpstr>
      <vt:lpstr>Государственная итоговая аттестация по общеобразовательным программам среднего общего образования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аттестация по общеобразовательным программам среднего общего образования</dc:title>
  <dc:creator>Наталья Витальевна Бекмухаметова</dc:creator>
  <cp:lastModifiedBy>Бекмухаметова Наталья Витальевна</cp:lastModifiedBy>
  <cp:revision>43</cp:revision>
  <cp:lastPrinted>2021-04-01T03:17:01Z</cp:lastPrinted>
  <dcterms:created xsi:type="dcterms:W3CDTF">2019-01-15T06:12:56Z</dcterms:created>
  <dcterms:modified xsi:type="dcterms:W3CDTF">2021-04-01T03:17:41Z</dcterms:modified>
</cp:coreProperties>
</file>