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72" r:id="rId9"/>
    <p:sldId id="267" r:id="rId10"/>
    <p:sldId id="261" r:id="rId11"/>
    <p:sldId id="271" r:id="rId12"/>
    <p:sldId id="269" r:id="rId13"/>
    <p:sldId id="268" r:id="rId14"/>
    <p:sldId id="262" r:id="rId15"/>
    <p:sldId id="270" r:id="rId16"/>
    <p:sldId id="263" r:id="rId17"/>
    <p:sldId id="264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9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4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30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3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6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6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1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6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9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7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4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6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6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3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3CBFC-9AF3-4803-96C1-92BEEE38E54E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BDD5BC-02F3-4488-8A56-33E57F89C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7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357" y="594911"/>
            <a:ext cx="93423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Конкурс знатоков</a:t>
            </a:r>
          </a:p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для обучающихся 5 -11классов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977"/>
          <a:stretch/>
        </p:blipFill>
        <p:spPr>
          <a:xfrm>
            <a:off x="-1" y="0"/>
            <a:ext cx="12192001" cy="68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420" r="10197" b="45439"/>
          <a:stretch>
            <a:fillRect/>
          </a:stretch>
        </p:blipFill>
        <p:spPr bwMode="auto">
          <a:xfrm>
            <a:off x="2394881" y="1300013"/>
            <a:ext cx="667512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88115" y="3415229"/>
            <a:ext cx="6764357" cy="259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</a:rPr>
              <a:t>А) океанология			              Б) климатология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</a:rPr>
              <a:t>В) геология				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Г</a:t>
            </a:r>
            <a:r>
              <a:rPr lang="ru-RU" sz="2800" b="1" dirty="0">
                <a:solidFill>
                  <a:srgbClr val="7030A0"/>
                </a:solidFill>
              </a:rPr>
              <a:t>) биогеография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1" y="242371"/>
            <a:ext cx="859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6.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Разгадай ребус. Название какой науки здесь зашифровано?</a:t>
            </a:r>
          </a:p>
        </p:txBody>
      </p:sp>
    </p:spTree>
    <p:extLst>
      <p:ext uri="{BB962C8B-B14F-4D97-AF65-F5344CB8AC3E}">
        <p14:creationId xmlns:p14="http://schemas.microsoft.com/office/powerpoint/2010/main" val="14359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495" y="2104221"/>
            <a:ext cx="6764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А)Байкал</a:t>
            </a:r>
            <a:r>
              <a:rPr lang="ru-RU" sz="2800" b="1" dirty="0">
                <a:solidFill>
                  <a:srgbClr val="7030A0"/>
                </a:solidFill>
              </a:rPr>
              <a:t>			           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Б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smtClean="0">
                <a:solidFill>
                  <a:srgbClr val="7030A0"/>
                </a:solidFill>
              </a:rPr>
              <a:t>Онежское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В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smtClean="0">
                <a:solidFill>
                  <a:srgbClr val="7030A0"/>
                </a:solidFill>
              </a:rPr>
              <a:t>Селигер</a:t>
            </a:r>
            <a:r>
              <a:rPr lang="ru-RU" sz="2800" b="1" dirty="0">
                <a:solidFill>
                  <a:srgbClr val="7030A0"/>
                </a:solidFill>
              </a:rPr>
              <a:t>				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Г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smtClean="0">
                <a:solidFill>
                  <a:srgbClr val="7030A0"/>
                </a:solidFill>
              </a:rPr>
              <a:t>Чудское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242371"/>
            <a:ext cx="85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Aharoni" panose="02010803020104030203" pitchFamily="2" charset="-79"/>
              </a:rPr>
              <a:t>7</a:t>
            </a:r>
            <a:r>
              <a:rPr lang="ru-RU" sz="24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Aharoni" panose="02010803020104030203" pitchFamily="2" charset="-79"/>
              </a:rPr>
              <a:t>«Это озеро – исторический памятник великого подвига русского народа. Здесь в 1242 году произошло знаменитое Ледовое </a:t>
            </a:r>
            <a:r>
              <a:rPr lang="ru-RU" sz="24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побоище». </a:t>
            </a:r>
            <a:endParaRPr lang="ru-RU" sz="2400" b="1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7" name="Рисунок 6" descr="https://upload.wikimedia.org/wikipedia/commons/e/ee/%D0%9C%D0%B5%D1%81%D1%82%D0%BE%D0%BF%D0%BE%D0%BB%D0%BE%D0%B6%D0%B5%D0%BD%D0%B8%D0%B5_%D0%A7%D1%83%D0%B4%D1%81%D0%BA%D0%BE%D0%B3%D0%BE_%D0%BE%D0%B7%D0%B5%D1%80%D0%B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5" y="1927952"/>
            <a:ext cx="6081311" cy="468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1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594" y="848298"/>
            <a:ext cx="83728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cs typeface="Aharoni" panose="02010803020104030203" pitchFamily="2" charset="-79"/>
              </a:rPr>
              <a:t>2</a:t>
            </a:r>
            <a:r>
              <a:rPr lang="ru-RU" sz="4000" b="1" dirty="0" smtClean="0">
                <a:cs typeface="Aharoni" panose="02010803020104030203" pitchFamily="2" charset="-79"/>
              </a:rPr>
              <a:t> раунд:</a:t>
            </a:r>
          </a:p>
          <a:p>
            <a:pPr algn="ctr"/>
            <a:endParaRPr lang="ru-RU" sz="4000" b="1" dirty="0">
              <a:cs typeface="Aharoni" panose="02010803020104030203" pitchFamily="2" charset="-79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Вопросы средней прожарки</a:t>
            </a:r>
          </a:p>
          <a:p>
            <a:pPr algn="ctr"/>
            <a:endParaRPr lang="ru-RU" sz="6600" b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4000" b="1" i="1" dirty="0">
                <a:solidFill>
                  <a:srgbClr val="7030A0"/>
                </a:solidFill>
                <a:cs typeface="Aharoni" panose="02010803020104030203" pitchFamily="2" charset="-79"/>
              </a:rPr>
              <a:t>Теоретический тур</a:t>
            </a:r>
          </a:p>
          <a:p>
            <a:pPr algn="ctr"/>
            <a:endParaRPr lang="ru-RU" sz="4000" b="1" dirty="0" smtClean="0">
              <a:cs typeface="Aharoni" panose="02010803020104030203" pitchFamily="2" charset="-79"/>
            </a:endParaRPr>
          </a:p>
          <a:p>
            <a:pPr algn="ctr"/>
            <a:r>
              <a:rPr lang="ru-RU" sz="4000" b="1" i="1" dirty="0" smtClean="0">
                <a:cs typeface="Aharoni" panose="02010803020104030203" pitchFamily="2" charset="-79"/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8" y="4607696"/>
            <a:ext cx="273124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8289" y="1586429"/>
            <a:ext cx="946349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Разгадайте </a:t>
            </a:r>
            <a:r>
              <a:rPr lang="ru-RU" sz="4000" b="1" dirty="0" err="1">
                <a:solidFill>
                  <a:srgbClr val="7030A0"/>
                </a:solidFill>
                <a:cs typeface="Aharoni" panose="02010803020104030203" pitchFamily="2" charset="-79"/>
              </a:rPr>
              <a:t>филворд</a:t>
            </a:r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7030A0"/>
                </a:solidFill>
                <a:cs typeface="Aharoni" panose="02010803020104030203" pitchFamily="2" charset="-79"/>
              </a:rPr>
              <a:t> </a:t>
            </a:r>
            <a:r>
              <a:rPr lang="ru-RU" sz="4000" b="1" i="1" dirty="0">
                <a:solidFill>
                  <a:srgbClr val="7030A0"/>
                </a:solidFill>
                <a:cs typeface="Aharoni" panose="02010803020104030203" pitchFamily="2" charset="-79"/>
              </a:rPr>
              <a:t>Из представленных морей выберите те, которые омывают берега России, подсчитайте их количество.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39218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120" y="264405"/>
            <a:ext cx="946349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2. </a:t>
            </a:r>
            <a:r>
              <a:rPr lang="ru-RU" sz="4000" b="1" dirty="0">
                <a:solidFill>
                  <a:srgbClr val="7030A0"/>
                </a:solidFill>
                <a:cs typeface="Aharoni" panose="02010803020104030203" pitchFamily="2" charset="-79"/>
              </a:rPr>
              <a:t>Что объединяет </a:t>
            </a:r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эти изображения</a:t>
            </a:r>
            <a:r>
              <a:rPr lang="ru-RU" sz="4000" b="1" dirty="0">
                <a:solidFill>
                  <a:srgbClr val="7030A0"/>
                </a:solidFill>
                <a:cs typeface="Aharoni" panose="02010803020104030203" pitchFamily="2" charset="-79"/>
              </a:rPr>
              <a:t>? Как зовут ученого?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 </a:t>
            </a:r>
            <a:endParaRPr lang="ru-RU" sz="4000" b="1" i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3" name="Рисунок 2" descr="ÐÐ°ÑÑÐ¸Ð½ÐºÐ¸ Ð¿Ð¾ Ð·Ð°Ð¿ÑÐ¾ÑÑ Ð¼Ð°Ð°Ð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70" y="2160792"/>
            <a:ext cx="2943430" cy="364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581" r="5202" b="5722"/>
          <a:stretch/>
        </p:blipFill>
        <p:spPr>
          <a:xfrm>
            <a:off x="0" y="2160794"/>
            <a:ext cx="3602516" cy="3645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36031"/>
          <a:stretch/>
        </p:blipFill>
        <p:spPr>
          <a:xfrm>
            <a:off x="3493457" y="2160794"/>
            <a:ext cx="2830225" cy="3645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14" y="2160793"/>
            <a:ext cx="3135410" cy="36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390" y="1520328"/>
            <a:ext cx="92431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3. Соотнесите </a:t>
            </a:r>
            <a:r>
              <a:rPr lang="ru-RU" sz="4000" b="1" dirty="0">
                <a:solidFill>
                  <a:srgbClr val="7030A0"/>
                </a:solidFill>
                <a:cs typeface="Aharoni" panose="02010803020104030203" pitchFamily="2" charset="-79"/>
              </a:rPr>
              <a:t>цифры и буквы, показывающие в каких населенных пунктах Хабаровского края находятся эти памятники. </a:t>
            </a:r>
          </a:p>
        </p:txBody>
      </p:sp>
    </p:spTree>
    <p:extLst>
      <p:ext uri="{BB962C8B-B14F-4D97-AF65-F5344CB8AC3E}">
        <p14:creationId xmlns:p14="http://schemas.microsoft.com/office/powerpoint/2010/main" val="19340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89471"/>
              </p:ext>
            </p:extLst>
          </p:nvPr>
        </p:nvGraphicFramePr>
        <p:xfrm>
          <a:off x="804231" y="206552"/>
          <a:ext cx="4109292" cy="6304416"/>
        </p:xfrm>
        <a:graphic>
          <a:graphicData uri="http://schemas.openxmlformats.org/drawingml/2006/table">
            <a:tbl>
              <a:tblPr firstRow="1" firstCol="1" bandRow="1"/>
              <a:tblGrid>
                <a:gridCol w="517715"/>
                <a:gridCol w="3591577"/>
              </a:tblGrid>
              <a:tr h="105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Комсомольск-на-Амуре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Николаевск –на- Амуре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Сикачи – Алян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Бикин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966" y="0"/>
            <a:ext cx="2102021" cy="2800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298" y="0"/>
            <a:ext cx="2248839" cy="2934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404" y="3168777"/>
            <a:ext cx="1804572" cy="1536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864" y="3168777"/>
            <a:ext cx="1915524" cy="2873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342" y="3168777"/>
            <a:ext cx="3003658" cy="1870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0326" y="2430913"/>
            <a:ext cx="46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57543" y="2566940"/>
            <a:ext cx="539826" cy="3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3518" y="4969320"/>
            <a:ext cx="68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07786" y="6225929"/>
            <a:ext cx="70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99772" y="5163781"/>
            <a:ext cx="86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0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594" y="848298"/>
            <a:ext cx="83728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cs typeface="Aharoni" panose="02010803020104030203" pitchFamily="2" charset="-79"/>
              </a:rPr>
              <a:t>3 раунд:</a:t>
            </a:r>
          </a:p>
          <a:p>
            <a:pPr algn="ctr"/>
            <a:endParaRPr lang="ru-RU" sz="4000" b="1" dirty="0">
              <a:cs typeface="Aharoni" panose="02010803020104030203" pitchFamily="2" charset="-79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Вопросы Сильной прожарки</a:t>
            </a:r>
          </a:p>
          <a:p>
            <a:pPr algn="ctr"/>
            <a:endParaRPr lang="ru-RU" sz="6600" b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4000" b="1" i="1" dirty="0">
                <a:solidFill>
                  <a:srgbClr val="7030A0"/>
                </a:solidFill>
                <a:cs typeface="Aharoni" panose="02010803020104030203" pitchFamily="2" charset="-79"/>
              </a:rPr>
              <a:t>Теоретический тур</a:t>
            </a:r>
          </a:p>
          <a:p>
            <a:pPr algn="ctr"/>
            <a:endParaRPr lang="ru-RU" sz="4000" b="1" dirty="0" smtClean="0">
              <a:cs typeface="Aharoni" panose="02010803020104030203" pitchFamily="2" charset="-79"/>
            </a:endParaRPr>
          </a:p>
          <a:p>
            <a:pPr algn="ctr"/>
            <a:r>
              <a:rPr lang="ru-RU" sz="4000" b="1" i="1" dirty="0" smtClean="0">
                <a:cs typeface="Aharoni" panose="02010803020104030203" pitchFamily="2" charset="-79"/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8" y="4607696"/>
            <a:ext cx="273124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396" y="848298"/>
            <a:ext cx="990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cs typeface="Aharoni" panose="02010803020104030203" pitchFamily="2" charset="-79"/>
              </a:rPr>
              <a:t>	</a:t>
            </a:r>
            <a:r>
              <a:rPr lang="ru-RU" b="1" dirty="0">
                <a:solidFill>
                  <a:srgbClr val="7030A0"/>
                </a:solidFill>
              </a:rPr>
              <a:t>1.</a:t>
            </a:r>
            <a:r>
              <a:rPr lang="ru-RU" sz="1200" b="1" dirty="0" smtClean="0">
                <a:cs typeface="Aharoni" panose="02010803020104030203" pitchFamily="2" charset="-79"/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Определите </a:t>
            </a:r>
            <a:r>
              <a:rPr lang="ru-RU" b="1" dirty="0">
                <a:solidFill>
                  <a:srgbClr val="7030A0"/>
                </a:solidFill>
              </a:rPr>
              <a:t>объект Всемирного наследия ЮНЕСКО по фотографиям. </a:t>
            </a:r>
            <a:r>
              <a:rPr lang="ru-RU" b="1">
                <a:solidFill>
                  <a:srgbClr val="7030A0"/>
                </a:solidFill>
              </a:rPr>
              <a:t>Назовите </a:t>
            </a:r>
            <a:r>
              <a:rPr lang="ru-RU" b="1" smtClean="0">
                <a:solidFill>
                  <a:srgbClr val="7030A0"/>
                </a:solidFill>
              </a:rPr>
              <a:t>место, </a:t>
            </a:r>
            <a:r>
              <a:rPr lang="ru-RU" b="1" dirty="0">
                <a:solidFill>
                  <a:srgbClr val="7030A0"/>
                </a:solidFill>
              </a:rPr>
              <a:t>страну и ее столицу где они расположены</a:t>
            </a:r>
          </a:p>
          <a:p>
            <a:pPr algn="ctr"/>
            <a:endParaRPr lang="ru-RU" sz="4000" b="1" i="1" dirty="0">
              <a:solidFill>
                <a:srgbClr val="7030A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cs typeface="Aharoni" panose="02010803020104030203" pitchFamily="2" charset="-79"/>
            </a:endParaRPr>
          </a:p>
          <a:p>
            <a:pPr algn="ctr"/>
            <a:endParaRPr lang="ru-RU" b="1" dirty="0">
              <a:cs typeface="Aharoni" panose="02010803020104030203" pitchFamily="2" charset="-79"/>
            </a:endParaRPr>
          </a:p>
          <a:p>
            <a:pPr algn="ctr"/>
            <a:endParaRPr lang="ru-RU" sz="4000" b="1" dirty="0" smtClean="0">
              <a:cs typeface="Aharoni" panose="02010803020104030203" pitchFamily="2" charset="-79"/>
            </a:endParaRPr>
          </a:p>
          <a:p>
            <a:pPr algn="ctr"/>
            <a:r>
              <a:rPr lang="ru-RU" sz="4000" b="1" i="1" dirty="0" smtClean="0">
                <a:cs typeface="Aharoni" panose="02010803020104030203" pitchFamily="2" charset="-79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92" y="1965599"/>
            <a:ext cx="3115663" cy="1945389"/>
          </a:xfrm>
          <a:prstGeom prst="rect">
            <a:avLst/>
          </a:prstGeom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4"/>
          <a:stretch/>
        </p:blipFill>
        <p:spPr bwMode="auto">
          <a:xfrm>
            <a:off x="5616654" y="1965599"/>
            <a:ext cx="2784972" cy="1945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ÐÐ°ÑÑÐ¸Ð½ÐºÐ¸ Ð¿Ð¾ Ð·Ð°Ð¿ÑÐ¾ÑÑ Ð¾Ð±ÑÐµÐºÑÑ Ð®ÐÐÐ¡ÐÐ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85" y="1965599"/>
            <a:ext cx="3066934" cy="1945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71171" y="4494882"/>
            <a:ext cx="986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А.                                                Б.                                            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5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3551" y="683047"/>
            <a:ext cx="9342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dirty="0"/>
          </a:p>
          <a:p>
            <a:pPr algn="ctr"/>
            <a:r>
              <a:rPr lang="ru-RU" sz="6600" dirty="0" smtClean="0"/>
              <a:t> </a:t>
            </a:r>
            <a:r>
              <a:rPr lang="ru-RU" sz="6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Разминка</a:t>
            </a:r>
          </a:p>
          <a:p>
            <a:pPr algn="ctr"/>
            <a:endParaRPr lang="ru-RU" sz="66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Закончи фразу…..</a:t>
            </a:r>
            <a:endParaRPr lang="ru-RU" sz="4000" b="1" i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2" y="4539919"/>
            <a:ext cx="273124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77" y="121186"/>
            <a:ext cx="1059822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2</a:t>
            </a:r>
            <a:r>
              <a:rPr lang="ru-RU" sz="4000" b="1" dirty="0">
                <a:solidFill>
                  <a:srgbClr val="7030A0"/>
                </a:solidFill>
                <a:cs typeface="Aharoni" panose="02010803020104030203" pitchFamily="2" charset="-79"/>
              </a:rPr>
              <a:t>. Назовите города и их достопримечательности, </a:t>
            </a:r>
          </a:p>
          <a:p>
            <a:pPr lvl="0" algn="ctr"/>
            <a:r>
              <a:rPr lang="ru-RU" sz="4000" b="1" dirty="0">
                <a:solidFill>
                  <a:srgbClr val="7030A0"/>
                </a:solidFill>
                <a:cs typeface="Aharoni" panose="02010803020104030203" pitchFamily="2" charset="-79"/>
              </a:rPr>
              <a:t>изображенные на купюрах</a:t>
            </a:r>
          </a:p>
          <a:p>
            <a:pPr algn="ctr"/>
            <a:endParaRPr lang="ru-RU" b="1" dirty="0" smtClean="0">
              <a:cs typeface="Aharoni" panose="02010803020104030203" pitchFamily="2" charset="-79"/>
            </a:endParaRPr>
          </a:p>
          <a:p>
            <a:pPr algn="ctr"/>
            <a:endParaRPr lang="ru-RU" b="1" dirty="0">
              <a:cs typeface="Aharoni" panose="02010803020104030203" pitchFamily="2" charset="-79"/>
            </a:endParaRPr>
          </a:p>
          <a:p>
            <a:pPr algn="ctr"/>
            <a:endParaRPr lang="ru-RU" sz="4000" b="1" dirty="0" smtClean="0">
              <a:cs typeface="Aharoni" panose="02010803020104030203" pitchFamily="2" charset="-79"/>
            </a:endParaRPr>
          </a:p>
          <a:p>
            <a:pPr algn="ctr"/>
            <a:r>
              <a:rPr lang="ru-RU" sz="4000" b="1" i="1" dirty="0" smtClean="0">
                <a:cs typeface="Aharoni" panose="02010803020104030203" pitchFamily="2" charset="-79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8978" y="4494882"/>
            <a:ext cx="112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А.                                                   Б.                                                       В.</a:t>
            </a:r>
            <a:endParaRPr lang="ru-RU" sz="2000" b="1" dirty="0"/>
          </a:p>
        </p:txBody>
      </p:sp>
      <p:pic>
        <p:nvPicPr>
          <p:cNvPr id="9" name="Рисунок 8" descr="http://www.vladcity.com/collecting/banknota-2005/2005-5000-ru-1-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643"/>
            <a:ext cx="4142341" cy="198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35" y="2433643"/>
            <a:ext cx="3811506" cy="198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87" y="2446632"/>
            <a:ext cx="3509780" cy="19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990" y="1013552"/>
            <a:ext cx="106202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1. Хомяк-туристка </a:t>
            </a:r>
            <a:r>
              <a:rPr lang="ru-RU" sz="2400" dirty="0"/>
              <a:t>с кличкой </a:t>
            </a:r>
            <a:r>
              <a:rPr lang="ru-RU" sz="2400" dirty="0" err="1"/>
              <a:t>Полга</a:t>
            </a:r>
            <a:r>
              <a:rPr lang="ru-RU" sz="2400" dirty="0"/>
              <a:t> в круиз ушла по </a:t>
            </a:r>
            <a:r>
              <a:rPr lang="ru-RU" sz="2400" dirty="0" smtClean="0"/>
              <a:t>речке…… </a:t>
            </a:r>
            <a:endParaRPr lang="ru-RU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/>
              <a:t>2. Дятел </a:t>
            </a:r>
            <a:r>
              <a:rPr lang="ru-RU" sz="2400" dirty="0"/>
              <a:t>выбивает дробь на сосне у речки...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3. Королевич </a:t>
            </a:r>
            <a:r>
              <a:rPr lang="ru-RU" sz="2400" dirty="0"/>
              <a:t>Елисей прыгнул в речку…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4. Из </a:t>
            </a:r>
            <a:r>
              <a:rPr lang="ru-RU" sz="2400" dirty="0"/>
              <a:t>Мексики спортсменка лама плыла легко по речке...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5. По </a:t>
            </a:r>
            <a:r>
              <a:rPr lang="ru-RU" sz="2400" dirty="0"/>
              <a:t>берегу бежала мышь: «Я быстрее, чем ………….!»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6. Мурлыкала </a:t>
            </a:r>
            <a:r>
              <a:rPr lang="ru-RU" sz="2400" dirty="0"/>
              <a:t>кошка: «</a:t>
            </a:r>
            <a:r>
              <a:rPr lang="ru-RU" sz="2400" dirty="0" err="1"/>
              <a:t>Мур-мур</a:t>
            </a:r>
            <a:r>
              <a:rPr lang="ru-RU" sz="2400" dirty="0"/>
              <a:t> - Я рыбки хочу из речки……..! »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7. В </a:t>
            </a:r>
            <a:r>
              <a:rPr lang="ru-RU" sz="2400" dirty="0"/>
              <a:t>море Лаптевых полено плывет весной по речке…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8. Можно </a:t>
            </a:r>
            <a:r>
              <a:rPr lang="ru-RU" sz="2400" dirty="0"/>
              <a:t>ли найти коралл на темном дне реки...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9. Француз </a:t>
            </a:r>
            <a:r>
              <a:rPr lang="ru-RU" sz="2400" dirty="0"/>
              <a:t>воскликнул: «Но, пардон, Есть в России речка……! »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10. Вот</a:t>
            </a:r>
            <a:r>
              <a:rPr lang="ru-RU" sz="2400" dirty="0"/>
              <a:t>, небыль! Стадо зебр пронеслось вдоль речки… </a:t>
            </a:r>
          </a:p>
        </p:txBody>
      </p:sp>
    </p:spTree>
    <p:extLst>
      <p:ext uri="{BB962C8B-B14F-4D97-AF65-F5344CB8AC3E}">
        <p14:creationId xmlns:p14="http://schemas.microsoft.com/office/powerpoint/2010/main" val="38799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594" y="848298"/>
            <a:ext cx="837281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cs typeface="Aharoni" panose="02010803020104030203" pitchFamily="2" charset="-79"/>
              </a:rPr>
              <a:t>1 раунд:</a:t>
            </a:r>
          </a:p>
          <a:p>
            <a:pPr algn="ctr"/>
            <a:endParaRPr lang="ru-RU" sz="4000" b="1" dirty="0">
              <a:cs typeface="Aharoni" panose="02010803020104030203" pitchFamily="2" charset="-79"/>
            </a:endParaRPr>
          </a:p>
          <a:p>
            <a:pPr algn="ctr"/>
            <a:r>
              <a:rPr lang="ru-RU" sz="6600" b="1" dirty="0">
                <a:solidFill>
                  <a:srgbClr val="FF0000"/>
                </a:solidFill>
                <a:cs typeface="Aharoni" panose="02010803020104030203" pitchFamily="2" charset="-79"/>
              </a:rPr>
              <a:t>Вопросы легкой прожарки</a:t>
            </a:r>
          </a:p>
          <a:p>
            <a:pPr algn="ctr"/>
            <a:endParaRPr lang="ru-RU" sz="4000" b="1" dirty="0" smtClean="0">
              <a:cs typeface="Aharoni" panose="02010803020104030203" pitchFamily="2" charset="-79"/>
            </a:endParaRPr>
          </a:p>
          <a:p>
            <a:pPr algn="ctr"/>
            <a:r>
              <a:rPr lang="ru-RU" sz="4000" b="1" i="1" dirty="0">
                <a:solidFill>
                  <a:srgbClr val="7030A0"/>
                </a:solidFill>
                <a:cs typeface="Aharoni" panose="02010803020104030203" pitchFamily="2" charset="-79"/>
              </a:rPr>
              <a:t>тест</a:t>
            </a:r>
            <a:r>
              <a:rPr lang="ru-RU" sz="4000" b="1" i="1" dirty="0" smtClean="0">
                <a:cs typeface="Aharoni" panose="02010803020104030203" pitchFamily="2" charset="-79"/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8" y="4651057"/>
            <a:ext cx="273124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481" y="495759"/>
            <a:ext cx="7392318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Юля очень любит путешествовать по странам. Возвращаясь домой, она всегда привозит на память сувенирный магнит. Определите по магниту, в какой стране побывала Юля.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А</a:t>
            </a:r>
            <a:r>
              <a:rPr lang="ru-RU" b="1" dirty="0">
                <a:solidFill>
                  <a:srgbClr val="7030A0"/>
                </a:solidFill>
              </a:rPr>
              <a:t>) Китай			Б) Великобритания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</a:t>
            </a:r>
            <a:r>
              <a:rPr lang="ru-RU" b="1" dirty="0">
                <a:solidFill>
                  <a:srgbClr val="7030A0"/>
                </a:solidFill>
              </a:rPr>
              <a:t>) Аргентина		</a:t>
            </a:r>
            <a:r>
              <a:rPr lang="ru-RU" b="1" dirty="0" smtClean="0">
                <a:solidFill>
                  <a:srgbClr val="7030A0"/>
                </a:solidFill>
              </a:rPr>
              <a:t>               Г</a:t>
            </a:r>
            <a:r>
              <a:rPr lang="ru-RU" b="1" dirty="0">
                <a:solidFill>
                  <a:srgbClr val="7030A0"/>
                </a:solidFill>
              </a:rPr>
              <a:t>) </a:t>
            </a:r>
            <a:r>
              <a:rPr lang="ru-RU" b="1" dirty="0" smtClean="0">
                <a:solidFill>
                  <a:srgbClr val="7030A0"/>
                </a:solidFill>
              </a:rPr>
              <a:t>Австралия</a:t>
            </a:r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9" y="3646583"/>
            <a:ext cx="2756421" cy="27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481" y="495759"/>
            <a:ext cx="7392318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Определите, сколько часов длился «кругосветный» полёт по экватору со скоростью 1000 км/ч, если длина экватора составляет 40000 км.</a:t>
            </a:r>
            <a:endParaRPr lang="ru-RU" sz="2400" dirty="0" smtClean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А</a:t>
            </a:r>
            <a:r>
              <a:rPr lang="ru-RU" b="1" dirty="0">
                <a:solidFill>
                  <a:srgbClr val="7030A0"/>
                </a:solidFill>
              </a:rPr>
              <a:t>) 40		Б) 400  </a:t>
            </a:r>
            <a:r>
              <a:rPr lang="ru-RU" b="1" dirty="0" smtClean="0">
                <a:solidFill>
                  <a:srgbClr val="7030A0"/>
                </a:solidFill>
              </a:rPr>
              <a:t>        </a:t>
            </a:r>
            <a:r>
              <a:rPr lang="ru-RU" b="1" dirty="0">
                <a:solidFill>
                  <a:srgbClr val="7030A0"/>
                </a:solidFill>
              </a:rPr>
              <a:t>В) </a:t>
            </a:r>
            <a:r>
              <a:rPr lang="ru-RU" b="1" dirty="0" smtClean="0">
                <a:solidFill>
                  <a:srgbClr val="7030A0"/>
                </a:solidFill>
              </a:rPr>
              <a:t>4000       </a:t>
            </a:r>
            <a:r>
              <a:rPr lang="ru-RU" b="1" dirty="0">
                <a:solidFill>
                  <a:srgbClr val="7030A0"/>
                </a:solidFill>
              </a:rPr>
              <a:t>	Г) сутки</a:t>
            </a:r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99" y="3139807"/>
            <a:ext cx="3193279" cy="31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043" y="352539"/>
            <a:ext cx="7392318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/>
              <a:t>Расположите в правильной последовательности материки по размерам, начиная с наибольшего по площади.</a:t>
            </a:r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r>
              <a:rPr lang="ru-RU" sz="2800" b="1" dirty="0">
                <a:solidFill>
                  <a:srgbClr val="7030A0"/>
                </a:solidFill>
              </a:rPr>
              <a:t>А) </a:t>
            </a:r>
            <a:r>
              <a:rPr lang="ru-RU" sz="2800" b="1" dirty="0" err="1">
                <a:solidFill>
                  <a:srgbClr val="7030A0"/>
                </a:solidFill>
              </a:rPr>
              <a:t>бвгдеа</a:t>
            </a:r>
            <a:r>
              <a:rPr lang="ru-RU" sz="2800" b="1" dirty="0">
                <a:solidFill>
                  <a:srgbClr val="7030A0"/>
                </a:solidFill>
              </a:rPr>
              <a:t>		</a:t>
            </a:r>
            <a:r>
              <a:rPr lang="ru-RU" sz="2800" b="1" u="sng" dirty="0" smtClean="0">
                <a:solidFill>
                  <a:srgbClr val="7030A0"/>
                </a:solidFill>
              </a:rPr>
              <a:t>Б</a:t>
            </a:r>
            <a:r>
              <a:rPr lang="ru-RU" sz="2800" b="1" u="sng" dirty="0">
                <a:solidFill>
                  <a:srgbClr val="7030A0"/>
                </a:solidFill>
              </a:rPr>
              <a:t>)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бгвдае</a:t>
            </a:r>
            <a:endParaRPr lang="ru-RU" sz="2800" b="1" u="sng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В) </a:t>
            </a:r>
            <a:r>
              <a:rPr lang="ru-RU" sz="2800" b="1" dirty="0" err="1">
                <a:solidFill>
                  <a:srgbClr val="7030A0"/>
                </a:solidFill>
              </a:rPr>
              <a:t>бгвдеа</a:t>
            </a:r>
            <a:r>
              <a:rPr lang="ru-RU" sz="2800" b="1" dirty="0">
                <a:solidFill>
                  <a:srgbClr val="7030A0"/>
                </a:solidFill>
              </a:rPr>
              <a:t>		</a:t>
            </a:r>
            <a:r>
              <a:rPr lang="ru-RU" sz="2800" b="1" dirty="0" smtClean="0">
                <a:solidFill>
                  <a:srgbClr val="7030A0"/>
                </a:solidFill>
              </a:rPr>
              <a:t>Г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бвгдае</a:t>
            </a:r>
            <a:endParaRPr lang="ru-RU" sz="2800" b="1" dirty="0">
              <a:solidFill>
                <a:srgbClr val="7030A0"/>
              </a:solidFill>
            </a:endParaRPr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2480" r="10687" b="2480"/>
          <a:stretch>
            <a:fillRect/>
          </a:stretch>
        </p:blipFill>
        <p:spPr bwMode="auto">
          <a:xfrm>
            <a:off x="7001321" y="3029638"/>
            <a:ext cx="4937291" cy="355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4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495" y="2104221"/>
            <a:ext cx="6764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А)Таймыр</a:t>
            </a:r>
            <a:r>
              <a:rPr lang="ru-RU" sz="2800" b="1" dirty="0">
                <a:solidFill>
                  <a:srgbClr val="7030A0"/>
                </a:solidFill>
              </a:rPr>
              <a:t>			           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Б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smtClean="0">
                <a:solidFill>
                  <a:srgbClr val="7030A0"/>
                </a:solidFill>
              </a:rPr>
              <a:t>Онежское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В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smtClean="0">
                <a:solidFill>
                  <a:srgbClr val="7030A0"/>
                </a:solidFill>
              </a:rPr>
              <a:t>Ладожское</a:t>
            </a:r>
            <a:r>
              <a:rPr lang="ru-RU" sz="2800" b="1" dirty="0">
                <a:solidFill>
                  <a:srgbClr val="7030A0"/>
                </a:solidFill>
              </a:rPr>
              <a:t>				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Г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 smtClean="0">
                <a:solidFill>
                  <a:srgbClr val="7030A0"/>
                </a:solidFill>
              </a:rPr>
              <a:t>Ханка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242371"/>
            <a:ext cx="85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Aharoni" panose="02010803020104030203" pitchFamily="2" charset="-79"/>
              </a:rPr>
              <a:t>4</a:t>
            </a:r>
            <a:r>
              <a:rPr lang="ru-RU" sz="24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Aharoni" panose="02010803020104030203" pitchFamily="2" charset="-79"/>
              </a:rPr>
              <a:t>«Это озеро лежит за полярным кругом, в царстве холода и вечной мерзлоты, на одноименном полуострове». </a:t>
            </a:r>
          </a:p>
          <a:p>
            <a:pPr lvl="0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8" name="Рисунок 7" descr="https://upload.wikimedia.org/wikipedia/commons/5/5c/Relief_Map_of_Taymyrsky_Distric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5"/>
          <a:stretch/>
        </p:blipFill>
        <p:spPr bwMode="auto">
          <a:xfrm>
            <a:off x="5585553" y="1630438"/>
            <a:ext cx="6496612" cy="5227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8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043" y="352539"/>
            <a:ext cx="7392318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5.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Выберите верное определение понятия «Самум»</a:t>
            </a:r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</a:rPr>
              <a:t>А. Теплое течение в Тихом океане,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</a:rPr>
              <a:t>Б. Низкие горы в Северной Америке 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</a:rPr>
              <a:t>В. Сухой, знойный ветер в пустынях Аравии и Северной Африки 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</a:rPr>
              <a:t>Г. Холодный ветер в Антарктиде</a:t>
            </a:r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8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441</Words>
  <Application>Microsoft Office PowerPoint</Application>
  <PresentationFormat>Произвольный</PresentationFormat>
  <Paragraphs>205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Паневина Галина</cp:lastModifiedBy>
  <cp:revision>11</cp:revision>
  <dcterms:created xsi:type="dcterms:W3CDTF">2019-09-13T03:36:26Z</dcterms:created>
  <dcterms:modified xsi:type="dcterms:W3CDTF">2019-09-18T03:46:14Z</dcterms:modified>
</cp:coreProperties>
</file>