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3" r:id="rId4"/>
    <p:sldId id="258" r:id="rId5"/>
    <p:sldId id="274" r:id="rId6"/>
    <p:sldId id="276" r:id="rId7"/>
    <p:sldId id="275" r:id="rId8"/>
    <p:sldId id="260" r:id="rId9"/>
    <p:sldId id="285" r:id="rId10"/>
    <p:sldId id="286" r:id="rId11"/>
    <p:sldId id="284" r:id="rId12"/>
    <p:sldId id="281" r:id="rId13"/>
    <p:sldId id="270" r:id="rId14"/>
    <p:sldId id="265" r:id="rId15"/>
    <p:sldId id="277" r:id="rId16"/>
    <p:sldId id="278" r:id="rId17"/>
    <p:sldId id="279" r:id="rId18"/>
    <p:sldId id="283" r:id="rId19"/>
    <p:sldId id="266" r:id="rId20"/>
    <p:sldId id="271" r:id="rId21"/>
    <p:sldId id="267" r:id="rId22"/>
    <p:sldId id="292" r:id="rId23"/>
    <p:sldId id="293" r:id="rId24"/>
    <p:sldId id="288" r:id="rId25"/>
    <p:sldId id="289" r:id="rId26"/>
    <p:sldId id="290" r:id="rId27"/>
    <p:sldId id="291" r:id="rId28"/>
    <p:sldId id="287" r:id="rId29"/>
  </p:sldIdLst>
  <p:sldSz cx="9144000" cy="6858000" type="screen4x3"/>
  <p:notesSz cx="6797675" cy="9928225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C7D2-18EE-4F1A-ACCA-043761E1CE96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A4B7-CAA3-448E-8AF7-D37E9ED1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0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3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2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2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6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7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1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09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3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6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36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0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69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70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27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82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90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8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03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5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2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 августа проводится полная обработка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5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0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0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2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8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5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4B7-CAA3-448E-8AF7-D37E9ED18C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676456" cy="34142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>
              <a:lnSpc>
                <a:spcPct val="130000"/>
              </a:lnSpc>
            </a:pPr>
            <a:r>
              <a:rPr lang="ru-RU" b="1" i="1" dirty="0" smtClean="0">
                <a:latin typeface="Bookman Old Style" panose="02050604050505020204" pitchFamily="18" charset="0"/>
              </a:rPr>
              <a:t>Организация работы в условиях новых санитарных требований</a:t>
            </a:r>
            <a:endParaRPr lang="zh-CN" altLang="en-US" b="1" i="1" dirty="0">
              <a:solidFill>
                <a:schemeClr val="bg1"/>
              </a:solidFill>
              <a:latin typeface="Bookman Old Style" panose="02050604050505020204" pitchFamily="18" charset="0"/>
              <a:ea typeface="华文细黑" pitchFamily="2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2020/2021 учебный год</a:t>
            </a:r>
            <a:endParaRPr lang="ru-RU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0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Ступенчатое расписание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760144"/>
            <a:ext cx="8280920" cy="53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вход.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65723"/>
              </p:ext>
            </p:extLst>
          </p:nvPr>
        </p:nvGraphicFramePr>
        <p:xfrm>
          <a:off x="141676" y="1266705"/>
          <a:ext cx="858963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544"/>
                <a:gridCol w="2112205"/>
                <a:gridCol w="2499445"/>
                <a:gridCol w="2499445"/>
              </a:tblGrid>
              <a:tr h="6099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– 8.15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5.1, 5.2 - № 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5.3 - № 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8.15 - 8.30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440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8.30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8.30 - 8.45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9.1 - № 5, 9.2-№ 3, 9.3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9.4, 9.5 - №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37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- 8.45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№ 3, 10.2 - № 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9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0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Ступенчатое расписание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760144"/>
            <a:ext cx="8280920" cy="53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вход.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20070"/>
              </p:ext>
            </p:extLst>
          </p:nvPr>
        </p:nvGraphicFramePr>
        <p:xfrm>
          <a:off x="189855" y="1335660"/>
          <a:ext cx="878497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160239"/>
                <a:gridCol w="5112570"/>
              </a:tblGrid>
              <a:tr h="6099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 – 9.00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8.1, 8.3 - № 1, 8.2 - № 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440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 – 9.15</a:t>
                      </a:r>
                    </a:p>
                    <a:p>
                      <a:pPr algn="ctr"/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 – 9.25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7.1 - № 5, 7.4- № 4, № 7.5 - № 3, 7.6, 7.2 - № 1</a:t>
                      </a:r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7.3, 7.7 - № 1</a:t>
                      </a:r>
                    </a:p>
                  </a:txBody>
                  <a:tcPr/>
                </a:tc>
              </a:tr>
              <a:tr h="472440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9.25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9.25 -9.40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6.4 - № 5, 6.5 - № 3</a:t>
                      </a:r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6.1, 6.2 - № 1, 6.3 - № 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8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0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Ступенчатое расписание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760144"/>
            <a:ext cx="8280920" cy="53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вход.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23528" y="1700808"/>
            <a:ext cx="6933456" cy="24482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 журнале в течение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 урока</a:t>
            </a: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должны быть отмечены присутствующие. Контроль в течение дня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051720" y="4271521"/>
            <a:ext cx="6933456" cy="24482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 ребенок заболел </a:t>
            </a: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класс переводится на дистанционное обучение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38074"/>
              </p:ext>
            </p:extLst>
          </p:nvPr>
        </p:nvGraphicFramePr>
        <p:xfrm>
          <a:off x="467544" y="908720"/>
          <a:ext cx="8298184" cy="5735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  <a:gridCol w="1800200"/>
                <a:gridCol w="4481760"/>
              </a:tblGrid>
              <a:tr h="524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40 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300701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8.00-8.15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444116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8.15-8.30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300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9.10-9.20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9.20-10.00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10.00-10.15 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10.15-10.55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10.55-11.05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11.45-11.55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11.55-12.35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12.35-12.55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12.55-13.35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13.35-13.45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13.45-14.25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14.25-14.35 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14.35-15.15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15.15-15.30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41510"/>
              </p:ext>
            </p:extLst>
          </p:nvPr>
        </p:nvGraphicFramePr>
        <p:xfrm>
          <a:off x="179513" y="980728"/>
          <a:ext cx="8640960" cy="573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587"/>
                <a:gridCol w="2265171"/>
                <a:gridCol w="423720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40 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9.10-9.40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52182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6.5, 6.4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9.25-9.40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9.40-10.20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10.20-10.25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10.25-11.05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11.05-11.15 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11.15-11.55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11.55-12.05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12.05-12.45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12.45-12.55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12.55-13.35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13.35-13.55 (обед)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13.55-14.35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14.35-14.40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14.40-15.15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15.15-15.25 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15.25-16.05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16.05-16.20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7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35268"/>
              </p:ext>
            </p:extLst>
          </p:nvPr>
        </p:nvGraphicFramePr>
        <p:xfrm>
          <a:off x="179513" y="980728"/>
          <a:ext cx="8640960" cy="573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587"/>
                <a:gridCol w="2265171"/>
                <a:gridCol w="423720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40 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52182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7.1, 7.2,7.4, 7.5,7.6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9.15-9.25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9.20-10.05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10.05-10.15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10.15-10.55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10.55-11.05 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11.45-11.50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12.30-12.50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12.50-13.30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13.30-13.35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13.35-14.15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14.15-14.20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14.20-15.00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15.00-15.10 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15.10-15.50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15.50-16.00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2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75841"/>
              </p:ext>
            </p:extLst>
          </p:nvPr>
        </p:nvGraphicFramePr>
        <p:xfrm>
          <a:off x="179513" y="980728"/>
          <a:ext cx="8640960" cy="573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587"/>
                <a:gridCol w="2265171"/>
                <a:gridCol w="423720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8.45-9.00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52182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9.40-9.50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9.50-10.30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10.30-10.40 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10.40-11.20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11.20-11.30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12.10-12.30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13.10-13.20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13.20-14.00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14.00-14.10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14.10-14.50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14.50-15.00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15.40-15.45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8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79113"/>
              </p:ext>
            </p:extLst>
          </p:nvPr>
        </p:nvGraphicFramePr>
        <p:xfrm>
          <a:off x="179513" y="980728"/>
          <a:ext cx="8640960" cy="573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587"/>
                <a:gridCol w="2265171"/>
                <a:gridCol w="423720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8.15-8.45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52182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9.1, 9.2, 9.3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8.30-8.45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8.45-9.30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9.30-9.35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9.35-10.20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10.20-10.35</a:t>
                      </a:r>
                      <a:r>
                        <a:rPr lang="ru-RU" sz="2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10.35-11.20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11.20-11.30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12.15-12.35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12.35-13.20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13.20-13.30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14.15-14.25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14.25-15.05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15.05-15.10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15.10-15.50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15.50-16.05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16269"/>
              </p:ext>
            </p:extLst>
          </p:nvPr>
        </p:nvGraphicFramePr>
        <p:xfrm>
          <a:off x="179513" y="980728"/>
          <a:ext cx="8640960" cy="573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587"/>
                <a:gridCol w="2265171"/>
                <a:gridCol w="423720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8.30-8.45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52182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комплекс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8.45-9.30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9.30-9.35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9.35-10.20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10.20-10.35</a:t>
                      </a:r>
                      <a:r>
                        <a:rPr lang="ru-RU" sz="2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10.35-11.20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11.20-11.30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12.15-12.35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12.35-13.20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13.20-13.30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13.30-14.15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14.15-14.25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14.25-15.05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15.05-15.10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15.10-15.50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15.50-16.05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12416"/>
              </p:ext>
            </p:extLst>
          </p:nvPr>
        </p:nvGraphicFramePr>
        <p:xfrm>
          <a:off x="348357" y="1556792"/>
          <a:ext cx="8640960" cy="4174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960"/>
                <a:gridCol w="2232248"/>
                <a:gridCol w="3682752"/>
              </a:tblGrid>
              <a:tr h="521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уроков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8.15-8.30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4" marR="8184" marT="8184" marB="0" anchor="b"/>
                </a:tc>
              </a:tr>
              <a:tr h="26091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перемена</a:t>
                      </a:r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пара (1,2 урок)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8.30-10.00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10.00-10.15 (завтрак)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пара (3,4 урок)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10.15-11.45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11.45-11.55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11.55-12.40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12.40-13.00 (обед)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13.00-13.45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13.45-13.55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13.55-14.40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14.40-14.50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(полдник)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14.50-15.35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15.35-15.50 (выход)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0724" y="1143000"/>
            <a:ext cx="8865771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30 июня 2020 № 16 "Об утверждении санитарно-эпидемиологических правил СП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Хабаровского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№ 1342 от 21.08.2020 «Об организации обучения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728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Об организации обучения </a:t>
            </a:r>
            <a:br>
              <a:rPr lang="ru-RU" b="1" i="1" dirty="0">
                <a:latin typeface="Bookman Old Style" panose="02050604050505020204" pitchFamily="18" charset="0"/>
              </a:rPr>
            </a:br>
            <a:r>
              <a:rPr lang="ru-RU" b="1" i="1" dirty="0">
                <a:latin typeface="Bookman Old Style" panose="02050604050505020204" pitchFamily="18" charset="0"/>
              </a:rPr>
              <a:t>в новых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75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4573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Расписание звонков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62172"/>
              </p:ext>
            </p:extLst>
          </p:nvPr>
        </p:nvGraphicFramePr>
        <p:xfrm>
          <a:off x="2" y="836712"/>
          <a:ext cx="9143999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05"/>
                <a:gridCol w="809925"/>
                <a:gridCol w="1224136"/>
                <a:gridCol w="1368152"/>
                <a:gridCol w="1368152"/>
                <a:gridCol w="108147"/>
                <a:gridCol w="1187997"/>
                <a:gridCol w="1368152"/>
                <a:gridCol w="1259633"/>
              </a:tblGrid>
              <a:tr h="675075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Обед/6 урок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8.30-10.00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10.15-11.45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11.55-12.40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12.40-13.00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8.45-9.30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9.35-10.20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10.20-10.35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10.35-11.20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12.15-12.35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12.35-13.20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8.45-9.30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9.35-10.20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10.20-10.35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10.35-11.20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12.15-12.35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12.35-13.20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9.50.-10.30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10.30-10.40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10.40-11.20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12.10-12.30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9.25-10.05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10.15-10.55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10.55-11.05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12.30-12.50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12.50-13.30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9.40-10.20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10.25-11.05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11.15-11.55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12.05-12.45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12.55-13.35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13.35-13.55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9.20-10.00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10.15-10.55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11.55-12.35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12.35-12.55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82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Дополнительные меры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61234"/>
            <a:ext cx="8964488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антисептических средств для обработки рук при входе, в коридорах и около санузлов;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пересечение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разных уровней образования (параллелей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графика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проветривания - проветривание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рекреаций и коридоров помещений во время уроков, учебных кабинетов – во время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классом закрепляется отдельный кабинет, в котором будет организовано обучение по всем предметам, за исключением проведения тех занятий, которые требуют специального оборудования (химии, физики, физической культуры, др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классов не должны находиться в одном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помещении;</a:t>
            </a:r>
          </a:p>
        </p:txBody>
      </p:sp>
    </p:spTree>
    <p:extLst>
      <p:ext uri="{BB962C8B-B14F-4D97-AF65-F5344CB8AC3E}">
        <p14:creationId xmlns:p14="http://schemas.microsoft.com/office/powerpoint/2010/main" val="15899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82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Школьная форма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4571"/>
            <a:ext cx="8502534" cy="60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82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Школьная форма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3829"/>
            <a:ext cx="8640960" cy="60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842" y="44624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 сентября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746165" cy="2132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2207641"/>
            <a:ext cx="7788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 для обучающихся 11 классов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861048"/>
            <a:ext cx="4899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9.15 – овальная площадь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842" y="44624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 сентября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746165" cy="21328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85546"/>
              </p:ext>
            </p:extLst>
          </p:nvPr>
        </p:nvGraphicFramePr>
        <p:xfrm>
          <a:off x="395536" y="2206897"/>
          <a:ext cx="8229599" cy="3913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597"/>
                <a:gridCol w="2520280"/>
                <a:gridCol w="1769629"/>
                <a:gridCol w="2143093"/>
              </a:tblGrid>
              <a:tr h="27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в школу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116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09:00-10:00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09:00-10:00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7.7.2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27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09:15-10:05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7.7.1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842" y="44624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 сентября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02554"/>
              </p:ext>
            </p:extLst>
          </p:nvPr>
        </p:nvGraphicFramePr>
        <p:xfrm>
          <a:off x="395536" y="1628800"/>
          <a:ext cx="8229599" cy="5087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6677"/>
                <a:gridCol w="1584176"/>
                <a:gridCol w="1985653"/>
                <a:gridCol w="2143093"/>
              </a:tblGrid>
              <a:tr h="27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в школу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09:30-10:20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1097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10:20-11:10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  <a:r>
                        <a:rPr lang="ru-RU" sz="2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 smtClean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2520280" cy="19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842" y="44624"/>
            <a:ext cx="8229600" cy="68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1 сентября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45836"/>
              </p:ext>
            </p:extLst>
          </p:nvPr>
        </p:nvGraphicFramePr>
        <p:xfrm>
          <a:off x="239843" y="1700808"/>
          <a:ext cx="8229599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6677"/>
                <a:gridCol w="2016224"/>
                <a:gridCol w="1743472"/>
                <a:gridCol w="1953226"/>
              </a:tblGrid>
              <a:tr h="27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в школу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548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10:35-11:25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  <a:tr h="822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11:40-12:30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9.4.2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№2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2" marR="4120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218988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676456" cy="34142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>
              <a:lnSpc>
                <a:spcPct val="130000"/>
              </a:lnSpc>
            </a:pPr>
            <a:r>
              <a:rPr lang="ru-RU" b="1" i="1" dirty="0" smtClean="0">
                <a:latin typeface="Bookman Old Style" panose="02050604050505020204" pitchFamily="18" charset="0"/>
              </a:rPr>
              <a:t>Организация работы в условиях новых санитарных требований</a:t>
            </a:r>
            <a:endParaRPr lang="zh-CN" altLang="en-US" b="1" i="1" dirty="0">
              <a:solidFill>
                <a:schemeClr val="bg1"/>
              </a:solidFill>
              <a:latin typeface="Bookman Old Style" panose="02050604050505020204" pitchFamily="18" charset="0"/>
              <a:ea typeface="华文细黑" pitchFamily="2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2020/2021 учебный год</a:t>
            </a:r>
            <a:endParaRPr lang="ru-RU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24231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Организация обучения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024063" cy="202565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55" y="603226"/>
            <a:ext cx="2146300" cy="2146300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47392" y="1357288"/>
            <a:ext cx="517525" cy="58261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725517" y="1279501"/>
            <a:ext cx="517525" cy="582612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4605" y="627038"/>
            <a:ext cx="2182812" cy="2182813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50368" y="1382688"/>
            <a:ext cx="16588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63367" y="1411263"/>
            <a:ext cx="17399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6502896" y="1250901"/>
            <a:ext cx="1825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Ступенчатое расписание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2799706"/>
            <a:ext cx="9036496" cy="212365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школы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генеральные уборки всех помещений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входах установлены дозаторы с антисептическими средствами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установка устройств для обеззараживания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5115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24231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Организация обучения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024063" cy="202565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55" y="603226"/>
            <a:ext cx="2146300" cy="2146300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47392" y="1357288"/>
            <a:ext cx="517525" cy="58261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725517" y="1279501"/>
            <a:ext cx="517525" cy="582612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4605" y="627038"/>
            <a:ext cx="2182812" cy="2182813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50368" y="1382688"/>
            <a:ext cx="16588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63367" y="1411263"/>
            <a:ext cx="17399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6502896" y="1250901"/>
            <a:ext cx="1825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Ступенчатое расписание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2799706"/>
            <a:ext cx="9036496" cy="33424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 педагогов прошли медицинский осмотр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ИФА-тестирование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выхода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против гриппа и ОРВИ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соблюдать масочный режим в местах общей доступности. На уроках допускается нахождение учителя без маски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социальной дистанции. Обучающиеся могут носить маски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24231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Организация обучения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23928" y="980728"/>
            <a:ext cx="9036496" cy="659257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детей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в образовательную организацию обучающихся: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заболевших COVID-19;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больным COVID-19, за исключением случаев, когда обучающийся числится контактным по адресу регистрации (проживания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Числящиеся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контактными по адресу регистрации (проживания) допускаются по заявлению родителей (законных представителей) об отсутствии контактов ребенка с больным COVID-19 в течение последних 14 дней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«Утренний фильтр»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здание с обязательной термометрией бесконтактными термометрами с целью выявления и недопущения лиц с признаками респираторных заболеваний с занесением ее результатов в журнал в отношении лиц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температурой тела 37,1 °С и выше в целях учета при проведении противоэпидемических мероприятий.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00684"/>
            <a:ext cx="9144000" cy="51435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0952" y="-2423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Bookman Old Style" panose="02050604050505020204" pitchFamily="18" charset="0"/>
              </a:rPr>
              <a:t>Организация обучения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24231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Организация обучения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35496" y="671691"/>
            <a:ext cx="9036496" cy="618630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детей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предписания Управления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Хабаровскому краю о проведении санитарно-противоэпидемических мероприятий в связи с выявлением заболевшего обучающегося COVID-19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суток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издается приказ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 переводе класса/ группы на обучение на дому с использованием дистанционных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на период изоляции в соответствии 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указанным предписанием.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отсутствия обучающегося в образовательной организации по семейным обстоятельствам в течение пяти и менее дней обучающийся допускается к занятиям по заявлению родителей (законных представителей) об отсутствии контактов с больным COVID-19, свыше пяти дней – только по справке из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40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0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Ступенчатое расписание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760144"/>
            <a:ext cx="8280920" cy="53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вход.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71733"/>
              </p:ext>
            </p:extLst>
          </p:nvPr>
        </p:nvGraphicFramePr>
        <p:xfrm>
          <a:off x="107504" y="1241143"/>
          <a:ext cx="9036496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62"/>
                <a:gridCol w="2222088"/>
                <a:gridCol w="5258946"/>
              </a:tblGrid>
              <a:tr h="6099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урока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– 8.15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(утренний комплекс)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8.15 - 8.30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8.15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8.30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8.30 - 8.45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9.1, 9.2, 9.3 (утренний комплекс)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- 8.45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 – 9.00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 – 9.15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 – 9.25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7.1, 7.2, 7.4, 7.5, 7.6 (УК)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9.25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9.25 -9.40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6.5, 6.4 (утренний комплекс)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0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Ступенчатое расписание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07504" y="760144"/>
            <a:ext cx="8280920" cy="53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вход.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фильтр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68849"/>
              </p:ext>
            </p:extLst>
          </p:nvPr>
        </p:nvGraphicFramePr>
        <p:xfrm>
          <a:off x="141676" y="1266705"/>
          <a:ext cx="565446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356"/>
                <a:gridCol w="4195104"/>
              </a:tblGrid>
              <a:tr h="52392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входа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07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Гардероб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07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вход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0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стороны овальной площади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0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спортзал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07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центральный вход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07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столовую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8104" y="4705807"/>
            <a:ext cx="3384376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861048"/>
            <a:ext cx="432048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9552" y="3861048"/>
            <a:ext cx="432048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88479" y="3861047"/>
            <a:ext cx="432048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85911" y="3861047"/>
            <a:ext cx="432048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93093" y="5551346"/>
            <a:ext cx="432048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48305" y="5877272"/>
            <a:ext cx="6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459178"/>
            <a:ext cx="6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1818" y="4459178"/>
            <a:ext cx="6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4459178"/>
            <a:ext cx="6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5576" y="5526349"/>
            <a:ext cx="1013150" cy="246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91818" y="5464997"/>
            <a:ext cx="6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5905" y="5526349"/>
            <a:ext cx="504056" cy="844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1487</Words>
  <Application>Microsoft Office PowerPoint</Application>
  <PresentationFormat>Экран (4:3)</PresentationFormat>
  <Paragraphs>570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华文细黑</vt:lpstr>
      <vt:lpstr>Times New Roman</vt:lpstr>
      <vt:lpstr>Тема Office</vt:lpstr>
      <vt:lpstr>Организация работы в условиях новых санитарных требований</vt:lpstr>
      <vt:lpstr>Об организации обучения  в новых условиях</vt:lpstr>
      <vt:lpstr>Организация обучения</vt:lpstr>
      <vt:lpstr>Организация обучения</vt:lpstr>
      <vt:lpstr>Организация обучения</vt:lpstr>
      <vt:lpstr>Презентация PowerPoint</vt:lpstr>
      <vt:lpstr>Организация обучения</vt:lpstr>
      <vt:lpstr>Ступенчатое расписание</vt:lpstr>
      <vt:lpstr>Ступенчатое расписание</vt:lpstr>
      <vt:lpstr>Ступенчатое расписание</vt:lpstr>
      <vt:lpstr>Ступенчатое расписание</vt:lpstr>
      <vt:lpstr>Ступенчатое расписание</vt:lpstr>
      <vt:lpstr>Расписание звонков</vt:lpstr>
      <vt:lpstr>Расписание звонков</vt:lpstr>
      <vt:lpstr>Расписание звонков</vt:lpstr>
      <vt:lpstr>Расписание звонков</vt:lpstr>
      <vt:lpstr>Расписание звонков</vt:lpstr>
      <vt:lpstr>Расписание звонков</vt:lpstr>
      <vt:lpstr>Расписание звонков</vt:lpstr>
      <vt:lpstr>Расписание звонков</vt:lpstr>
      <vt:lpstr>Дополнительные меры</vt:lpstr>
      <vt:lpstr>Школьная форма</vt:lpstr>
      <vt:lpstr>Школьная форма</vt:lpstr>
      <vt:lpstr>1 сентября</vt:lpstr>
      <vt:lpstr>1 сентября</vt:lpstr>
      <vt:lpstr>1 сентября</vt:lpstr>
      <vt:lpstr>1 сентября</vt:lpstr>
      <vt:lpstr>Организация работы в условиях новых санитарных требований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Евгений Геннадьевич Володькин</cp:lastModifiedBy>
  <cp:revision>52</cp:revision>
  <dcterms:created xsi:type="dcterms:W3CDTF">2017-08-22T16:05:04Z</dcterms:created>
  <dcterms:modified xsi:type="dcterms:W3CDTF">2020-08-28T07:57:06Z</dcterms:modified>
  <cp:category/>
</cp:coreProperties>
</file>