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0836"/>
    <a:srgbClr val="D260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25" autoAdjust="0"/>
  </p:normalViewPr>
  <p:slideViewPr>
    <p:cSldViewPr snapToGrid="0">
      <p:cViewPr>
        <p:scale>
          <a:sx n="93" d="100"/>
          <a:sy n="93" d="100"/>
        </p:scale>
        <p:origin x="-116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945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7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3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10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32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9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7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3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94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5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889A-3DB7-44D0-BB4D-371D2234BE8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A889A-3DB7-44D0-BB4D-371D2234BE8B}" type="datetimeFigureOut">
              <a:rPr lang="en-US" smtClean="0"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01CDD-C2CC-43B3-8377-09275C5192E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98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hyperlink" Target="mailto:powerpointbase@gmail.com" TargetMode="External"/><Relationship Id="rId3" Type="http://schemas.openxmlformats.org/officeDocument/2006/relationships/hyperlink" Target="http://powerpointbase.com/premium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hyperlink" Target="http://www.powerpointbas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owerpointbase.com/certificates/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://powerpointbase.com/diagrams/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://powerpointbase.com/wordtemplates/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3390075"/>
            <a:ext cx="4846320" cy="2387600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140836"/>
                </a:solidFill>
                <a:effectLst>
                  <a:outerShdw dist="38100" dir="2700000" algn="bl" rotWithShape="0">
                    <a:srgbClr val="D2609B"/>
                  </a:outerShdw>
                </a:effectLst>
                <a:latin typeface="+mn-lt"/>
              </a:rPr>
              <a:t>Present Simple</a:t>
            </a:r>
            <a:endParaRPr lang="en-US" b="1" dirty="0">
              <a:ln w="13462">
                <a:solidFill>
                  <a:schemeClr val="bg1"/>
                </a:solidFill>
                <a:prstDash val="solid"/>
              </a:ln>
              <a:solidFill>
                <a:srgbClr val="140836"/>
              </a:solidFill>
              <a:effectLst>
                <a:outerShdw dist="38100" dir="2700000" algn="bl" rotWithShape="0">
                  <a:srgbClr val="D2609B"/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11112" y="5777675"/>
            <a:ext cx="1993392" cy="439610"/>
          </a:xfrm>
        </p:spPr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02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Как задавать вопросы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Чтобы задать вопрос необходим </a:t>
            </a:r>
            <a:r>
              <a:rPr lang="en-US" dirty="0" smtClean="0">
                <a:solidFill>
                  <a:srgbClr val="FF0000"/>
                </a:solidFill>
              </a:rPr>
              <a:t>DO/DOES   </a:t>
            </a:r>
          </a:p>
          <a:p>
            <a:r>
              <a:rPr lang="ru-RU" dirty="0" smtClean="0"/>
              <a:t>Схема </a:t>
            </a:r>
            <a:r>
              <a:rPr lang="en-US" dirty="0" smtClean="0"/>
              <a:t>:</a:t>
            </a:r>
            <a:r>
              <a:rPr lang="ru-RU" dirty="0" smtClean="0"/>
              <a:t>       </a:t>
            </a:r>
            <a:r>
              <a:rPr lang="en-US" dirty="0" smtClean="0">
                <a:solidFill>
                  <a:srgbClr val="FF0000"/>
                </a:solidFill>
              </a:rPr>
              <a:t>Do/Does +       + </a:t>
            </a:r>
            <a:r>
              <a:rPr lang="ru-RU" dirty="0" smtClean="0">
                <a:solidFill>
                  <a:srgbClr val="00B050"/>
                </a:solidFill>
              </a:rPr>
              <a:t>действие </a:t>
            </a:r>
            <a:r>
              <a:rPr lang="ru-RU" dirty="0">
                <a:solidFill>
                  <a:srgbClr val="00B050"/>
                </a:solidFill>
              </a:rPr>
              <a:t>?</a:t>
            </a:r>
            <a:endParaRPr lang="ru-RU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     s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Помните</a:t>
            </a:r>
            <a:r>
              <a:rPr lang="en-US" dirty="0" smtClean="0"/>
              <a:t>,</a:t>
            </a:r>
            <a:r>
              <a:rPr lang="ru-RU" dirty="0" smtClean="0"/>
              <a:t> что к глаголу (действия ) никакие окончания не нужны</a:t>
            </a:r>
            <a:r>
              <a:rPr lang="en-US" dirty="0" smtClean="0"/>
              <a:t>,</a:t>
            </a:r>
            <a:r>
              <a:rPr lang="ru-RU" dirty="0" smtClean="0"/>
              <a:t> потому что окончание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</a:t>
            </a:r>
            <a:r>
              <a:rPr lang="ru-RU" dirty="0" smtClean="0"/>
              <a:t>забрал себе </a:t>
            </a:r>
            <a:r>
              <a:rPr lang="en-US" dirty="0" smtClean="0">
                <a:solidFill>
                  <a:srgbClr val="FF0000"/>
                </a:solidFill>
              </a:rPr>
              <a:t>Does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1026" name="Picture 2" descr="C:\Users\User\Desktop\МАТЕРИАЛЫ ДЛЯЫ УРОКОВ\emoji\emoji_u1f60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314" y="2359477"/>
            <a:ext cx="348343" cy="348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Скругленная соединительная линия 4"/>
          <p:cNvCxnSpPr/>
          <p:nvPr/>
        </p:nvCxnSpPr>
        <p:spPr>
          <a:xfrm>
            <a:off x="3984171" y="2920091"/>
            <a:ext cx="1012372" cy="12700"/>
          </a:xfrm>
          <a:prstGeom prst="curved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58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like pizza</a:t>
            </a:r>
            <a:r>
              <a:rPr lang="ru-RU" dirty="0" smtClean="0"/>
              <a:t>?</a:t>
            </a:r>
            <a:r>
              <a:rPr lang="en-US" dirty="0" smtClean="0"/>
              <a:t> </a:t>
            </a:r>
          </a:p>
          <a:p>
            <a:r>
              <a:rPr lang="en-US" dirty="0" smtClean="0"/>
              <a:t>Do they like pizza</a:t>
            </a:r>
            <a:r>
              <a:rPr lang="ru-RU" dirty="0" smtClean="0"/>
              <a:t>?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Но!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Does </a:t>
            </a:r>
            <a:r>
              <a:rPr lang="en-US" dirty="0" smtClean="0"/>
              <a:t>she like pizza</a:t>
            </a:r>
            <a:r>
              <a:rPr lang="ru-RU" dirty="0" smtClean="0"/>
              <a:t>?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Does </a:t>
            </a:r>
            <a:r>
              <a:rPr lang="en-US" dirty="0" smtClean="0"/>
              <a:t>he like pizza</a:t>
            </a:r>
            <a:r>
              <a:rPr lang="ru-RU" dirty="0" smtClean="0"/>
              <a:t>?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807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Слова</a:t>
            </a:r>
            <a:r>
              <a:rPr lang="en-US" dirty="0" smtClean="0"/>
              <a:t>,</a:t>
            </a:r>
            <a:r>
              <a:rPr lang="ru-RU" dirty="0" smtClean="0"/>
              <a:t> которые часто используются в </a:t>
            </a:r>
            <a:r>
              <a:rPr lang="en-US" dirty="0" smtClean="0"/>
              <a:t>present simple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100% Всегда </a:t>
            </a:r>
          </a:p>
          <a:p>
            <a:pPr marL="0" indent="0">
              <a:buNone/>
            </a:pPr>
            <a:r>
              <a:rPr lang="ru-RU" dirty="0" smtClean="0"/>
              <a:t>90% Обычно </a:t>
            </a:r>
          </a:p>
          <a:p>
            <a:pPr marL="0" indent="0">
              <a:buNone/>
            </a:pPr>
            <a:r>
              <a:rPr lang="ru-RU" dirty="0" smtClean="0"/>
              <a:t>80% Часто </a:t>
            </a:r>
          </a:p>
          <a:p>
            <a:pPr marL="0" indent="0">
              <a:buNone/>
            </a:pPr>
            <a:r>
              <a:rPr lang="ru-RU" dirty="0" smtClean="0"/>
              <a:t>70% Частенько </a:t>
            </a:r>
          </a:p>
          <a:p>
            <a:pPr marL="0" indent="0">
              <a:buNone/>
            </a:pPr>
            <a:r>
              <a:rPr lang="ru-RU" dirty="0" smtClean="0"/>
              <a:t>50% Иногда </a:t>
            </a:r>
          </a:p>
          <a:p>
            <a:pPr marL="0" indent="0">
              <a:buNone/>
            </a:pPr>
            <a:r>
              <a:rPr lang="ru-RU" dirty="0" smtClean="0"/>
              <a:t>30% </a:t>
            </a:r>
            <a:r>
              <a:rPr lang="ru-RU" sz="2000" dirty="0" smtClean="0"/>
              <a:t>Время от времени</a:t>
            </a:r>
          </a:p>
          <a:p>
            <a:pPr marL="0" indent="0">
              <a:buNone/>
            </a:pPr>
            <a:r>
              <a:rPr lang="ru-RU" dirty="0" smtClean="0"/>
              <a:t>10% Редко </a:t>
            </a:r>
          </a:p>
          <a:p>
            <a:pPr marL="0" indent="0">
              <a:buNone/>
            </a:pPr>
            <a:r>
              <a:rPr lang="ru-RU" dirty="0" smtClean="0"/>
              <a:t>5% Очень редко </a:t>
            </a:r>
          </a:p>
          <a:p>
            <a:pPr marL="0" indent="0">
              <a:buNone/>
            </a:pPr>
            <a:r>
              <a:rPr lang="ru-RU" dirty="0" smtClean="0"/>
              <a:t>0% Никогда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621" y="1865811"/>
            <a:ext cx="5329913" cy="411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31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Такие слова часто стоят после подлежащего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smtClean="0">
                <a:solidFill>
                  <a:srgbClr val="FF0000"/>
                </a:solidFill>
              </a:rPr>
              <a:t>often</a:t>
            </a:r>
            <a:r>
              <a:rPr lang="en-US" dirty="0" smtClean="0"/>
              <a:t> cook soup for dinner – </a:t>
            </a:r>
            <a:r>
              <a:rPr lang="ru-RU" dirty="0" smtClean="0"/>
              <a:t>Я часто готовлю суп на ужин </a:t>
            </a:r>
          </a:p>
          <a:p>
            <a:r>
              <a:rPr lang="en-US" dirty="0" smtClean="0"/>
              <a:t>She </a:t>
            </a:r>
            <a:r>
              <a:rPr lang="en-US" dirty="0" smtClean="0">
                <a:solidFill>
                  <a:srgbClr val="FF0000"/>
                </a:solidFill>
              </a:rPr>
              <a:t>always</a:t>
            </a:r>
            <a:r>
              <a:rPr lang="en-US" dirty="0" smtClean="0"/>
              <a:t> play computer games – </a:t>
            </a:r>
            <a:r>
              <a:rPr lang="ru-RU" dirty="0" smtClean="0"/>
              <a:t>Она постоянно играет в компьютерные игры </a:t>
            </a:r>
          </a:p>
          <a:p>
            <a:r>
              <a:rPr lang="en-US" dirty="0" smtClean="0"/>
              <a:t>You </a:t>
            </a:r>
            <a:r>
              <a:rPr lang="en-US" dirty="0" smtClean="0">
                <a:solidFill>
                  <a:srgbClr val="FF0000"/>
                </a:solidFill>
              </a:rPr>
              <a:t>seldom</a:t>
            </a:r>
            <a:r>
              <a:rPr lang="en-US" dirty="0" smtClean="0"/>
              <a:t> clean your room – </a:t>
            </a:r>
            <a:r>
              <a:rPr lang="ru-RU" dirty="0" smtClean="0"/>
              <a:t>Ты редко убираешься у себя в комнате </a:t>
            </a:r>
          </a:p>
          <a:p>
            <a:r>
              <a:rPr lang="en-US" dirty="0" smtClean="0"/>
              <a:t>We </a:t>
            </a:r>
            <a:r>
              <a:rPr lang="en-US" dirty="0" smtClean="0">
                <a:solidFill>
                  <a:srgbClr val="FF0000"/>
                </a:solidFill>
              </a:rPr>
              <a:t>sometimes</a:t>
            </a:r>
            <a:r>
              <a:rPr lang="en-US" dirty="0" smtClean="0"/>
              <a:t> go to cafes – </a:t>
            </a:r>
            <a:r>
              <a:rPr lang="ru-RU" dirty="0" smtClean="0"/>
              <a:t>Мы иногда ходим в кафе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719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6"/>
          <p:cNvSpPr/>
          <p:nvPr/>
        </p:nvSpPr>
        <p:spPr>
          <a:xfrm>
            <a:off x="196486" y="1213828"/>
            <a:ext cx="535392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www.powerpointbase.com</a:t>
            </a:r>
            <a:r>
              <a:rPr lang="en-US" dirty="0" smtClean="0"/>
              <a:t> – </a:t>
            </a:r>
            <a:r>
              <a:rPr lang="ru-RU" dirty="0" smtClean="0"/>
              <a:t>это самый крупный портал </a:t>
            </a:r>
            <a:r>
              <a:rPr lang="en-US" dirty="0" smtClean="0"/>
              <a:t>     </a:t>
            </a:r>
            <a:r>
              <a:rPr lang="ru-RU" dirty="0" smtClean="0"/>
              <a:t>бесплатных шаблонов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http://powerpointbase.com/premium/</a:t>
            </a:r>
            <a:r>
              <a:rPr lang="en-US" dirty="0" smtClean="0"/>
              <a:t> - Premium </a:t>
            </a:r>
            <a:r>
              <a:rPr lang="ru-RU" dirty="0" smtClean="0"/>
              <a:t>шаблоны презентаций </a:t>
            </a:r>
            <a:r>
              <a:rPr lang="en-US" dirty="0" smtClean="0"/>
              <a:t>PowerPoint</a:t>
            </a:r>
          </a:p>
          <a:p>
            <a:endParaRPr lang="en-US" dirty="0"/>
          </a:p>
          <a:p>
            <a:r>
              <a:rPr lang="en-US" dirty="0">
                <a:hlinkClick r:id="rId4"/>
              </a:rPr>
              <a:t>http://powerpointbase.com/wordtemplates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- </a:t>
            </a:r>
            <a:r>
              <a:rPr lang="ru-RU" dirty="0" smtClean="0"/>
              <a:t>шаблоны </a:t>
            </a:r>
            <a:r>
              <a:rPr lang="en-US" dirty="0" smtClean="0"/>
              <a:t>Word </a:t>
            </a:r>
            <a:r>
              <a:rPr lang="ru-RU" dirty="0" smtClean="0"/>
              <a:t>для создания эффектных раздаточных материалов, тетрадей</a:t>
            </a:r>
            <a:endParaRPr lang="en-US" dirty="0" smtClean="0"/>
          </a:p>
          <a:p>
            <a:endParaRPr lang="ru-RU" dirty="0"/>
          </a:p>
          <a:p>
            <a:r>
              <a:rPr lang="en-US" dirty="0">
                <a:hlinkClick r:id="rId5"/>
              </a:rPr>
              <a:t>http://powerpointbase.com/diagrams</a:t>
            </a:r>
            <a:r>
              <a:rPr lang="en-US" dirty="0" smtClean="0">
                <a:hlinkClick r:id="rId5"/>
              </a:rPr>
              <a:t>/</a:t>
            </a:r>
            <a:r>
              <a:rPr lang="ru-RU" dirty="0" smtClean="0"/>
              <a:t> - шаблоны диаграмм и графиков для большей визуализации в презентациях</a:t>
            </a:r>
          </a:p>
          <a:p>
            <a:endParaRPr lang="ru-RU" dirty="0"/>
          </a:p>
          <a:p>
            <a:r>
              <a:rPr lang="en-US" dirty="0">
                <a:hlinkClick r:id="rId6"/>
              </a:rPr>
              <a:t>http://powerpointbase.com/certificates</a:t>
            </a:r>
            <a:r>
              <a:rPr lang="en-US" dirty="0" smtClean="0">
                <a:hlinkClick r:id="rId6"/>
              </a:rPr>
              <a:t>/</a:t>
            </a:r>
            <a:r>
              <a:rPr lang="ru-RU" dirty="0" smtClean="0"/>
              <a:t> - шаблоны сертификатов, дипломов, грамот</a:t>
            </a:r>
          </a:p>
          <a:p>
            <a:endParaRPr lang="ru-RU" dirty="0"/>
          </a:p>
          <a:p>
            <a:r>
              <a:rPr lang="ru-RU" dirty="0" smtClean="0"/>
              <a:t>А также видео-уроки, статьи и многое другое…  </a:t>
            </a:r>
            <a:endParaRPr lang="ru-RU" dirty="0"/>
          </a:p>
        </p:txBody>
      </p:sp>
      <p:sp>
        <p:nvSpPr>
          <p:cNvPr id="6" name="Прямоугольник 7"/>
          <p:cNvSpPr/>
          <p:nvPr/>
        </p:nvSpPr>
        <p:spPr>
          <a:xfrm>
            <a:off x="5794148" y="979113"/>
            <a:ext cx="27212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НАШИ УСЛУГИ: </a:t>
            </a:r>
            <a:endParaRPr lang="ru-RU" b="1" dirty="0"/>
          </a:p>
        </p:txBody>
      </p:sp>
      <p:pic>
        <p:nvPicPr>
          <p:cNvPr id="7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617" y="1375034"/>
            <a:ext cx="2857500" cy="952500"/>
          </a:xfrm>
          <a:prstGeom prst="rect">
            <a:avLst/>
          </a:prstGeom>
        </p:spPr>
      </p:pic>
      <p:pic>
        <p:nvPicPr>
          <p:cNvPr id="8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716" y="5616640"/>
            <a:ext cx="2857500" cy="952500"/>
          </a:xfrm>
          <a:prstGeom prst="rect">
            <a:avLst/>
          </a:prstGeom>
        </p:spPr>
      </p:pic>
      <p:pic>
        <p:nvPicPr>
          <p:cNvPr id="9" name="Рисунок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948" y="3072010"/>
            <a:ext cx="2857500" cy="952500"/>
          </a:xfrm>
          <a:prstGeom prst="rect">
            <a:avLst/>
          </a:prstGeom>
        </p:spPr>
      </p:pic>
      <p:pic>
        <p:nvPicPr>
          <p:cNvPr id="10" name="Рисунок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948" y="2227801"/>
            <a:ext cx="2857500" cy="952500"/>
          </a:xfrm>
          <a:prstGeom prst="rect">
            <a:avLst/>
          </a:prstGeom>
        </p:spPr>
      </p:pic>
      <p:pic>
        <p:nvPicPr>
          <p:cNvPr id="11" name="Рисунок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716" y="4755016"/>
            <a:ext cx="2857500" cy="952500"/>
          </a:xfrm>
          <a:prstGeom prst="rect">
            <a:avLst/>
          </a:prstGeom>
        </p:spPr>
      </p:pic>
      <p:pic>
        <p:nvPicPr>
          <p:cNvPr id="12" name="Рисунок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716" y="3904213"/>
            <a:ext cx="2857500" cy="952500"/>
          </a:xfrm>
          <a:prstGeom prst="rect">
            <a:avLst/>
          </a:prstGeom>
        </p:spPr>
      </p:pic>
      <p:sp>
        <p:nvSpPr>
          <p:cNvPr id="13" name="Прямоугольник 14"/>
          <p:cNvSpPr/>
          <p:nvPr/>
        </p:nvSpPr>
        <p:spPr>
          <a:xfrm>
            <a:off x="5157217" y="320427"/>
            <a:ext cx="398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Контакты: </a:t>
            </a:r>
            <a:r>
              <a:rPr lang="en-US" dirty="0" smtClean="0">
                <a:hlinkClick r:id="rId13"/>
              </a:rPr>
              <a:t>powerpointbase@gmail.com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14" name="Picture 2" descr="ÐÐµÑÐ¿Ð»Ð°ÑÐ½ÑÐµ ÑÐ°Ð±Ð»Ð¾Ð½Ñ Ð¿ÑÐµÐ·ÐµÐ½ÑÐ°ÑÐ¸Ð¹ PowerPoint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07" y="192088"/>
            <a:ext cx="20002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77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960" y="237111"/>
            <a:ext cx="6622542" cy="796162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76400" y="4166616"/>
            <a:ext cx="6381751" cy="555625"/>
            <a:chOff x="1248" y="1440"/>
            <a:chExt cx="4020" cy="350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gray">
            <a:xfrm>
              <a:off x="2256" y="1482"/>
              <a:ext cx="301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Вспомогательные глаголы</a:t>
              </a:r>
              <a:r>
                <a:rPr lang="en-US" sz="2400" dirty="0" smtClean="0">
                  <a:solidFill>
                    <a:srgbClr val="000000"/>
                  </a:solidFill>
                </a:rPr>
                <a:t> do/does</a:t>
              </a:r>
              <a:r>
                <a:rPr lang="ru-RU" sz="2400" dirty="0" smtClean="0">
                  <a:solidFill>
                    <a:srgbClr val="000000"/>
                  </a:solidFill>
                </a:rPr>
                <a:t> 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1676400" y="1652016"/>
            <a:ext cx="5751514" cy="555625"/>
            <a:chOff x="1248" y="2030"/>
            <a:chExt cx="3623" cy="350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2256" y="2072"/>
              <a:ext cx="26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Для чего нужен </a:t>
              </a:r>
              <a:r>
                <a:rPr lang="en-US" sz="2400" dirty="0" smtClean="0">
                  <a:solidFill>
                    <a:srgbClr val="000000"/>
                  </a:solidFill>
                </a:rPr>
                <a:t>Present Simple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1676400" y="2490216"/>
            <a:ext cx="7497767" cy="555625"/>
            <a:chOff x="1248" y="2640"/>
            <a:chExt cx="4723" cy="350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2256" y="2682"/>
              <a:ext cx="371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Как строятся утвердительные предложения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1676400" y="3328416"/>
            <a:ext cx="7366004" cy="555625"/>
            <a:chOff x="1248" y="3230"/>
            <a:chExt cx="4640" cy="350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gray">
            <a:xfrm>
              <a:off x="2256" y="3272"/>
              <a:ext cx="363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Как строятся отрицательные предложения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1676400" y="5027041"/>
            <a:ext cx="5105400" cy="555625"/>
            <a:chOff x="1248" y="3230"/>
            <a:chExt cx="3216" cy="350"/>
          </a:xfrm>
        </p:grpSpPr>
        <p:sp>
          <p:nvSpPr>
            <p:cNvPr id="25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gray">
            <a:xfrm>
              <a:off x="2256" y="3272"/>
              <a:ext cx="198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ru-RU" sz="2400" dirty="0" smtClean="0">
                  <a:solidFill>
                    <a:srgbClr val="000000"/>
                  </a:solidFill>
                </a:rPr>
                <a:t>Как строятся вопросы  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789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Используем для того</a:t>
            </a:r>
            <a:r>
              <a:rPr lang="en-US" dirty="0" smtClean="0"/>
              <a:t>,</a:t>
            </a:r>
            <a:r>
              <a:rPr lang="ru-RU" dirty="0" smtClean="0"/>
              <a:t> чтобы выразить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То </a:t>
            </a:r>
            <a:r>
              <a:rPr lang="ru-RU" dirty="0" smtClean="0"/>
              <a:t>чем мы занимаемся</a:t>
            </a:r>
            <a:r>
              <a:rPr lang="en-US" dirty="0" smtClean="0"/>
              <a:t>,</a:t>
            </a:r>
            <a:r>
              <a:rPr lang="ru-RU" dirty="0" smtClean="0"/>
              <a:t> как часто мы что-то делаем</a:t>
            </a:r>
            <a:r>
              <a:rPr lang="en-US" dirty="0" smtClean="0"/>
              <a:t>,</a:t>
            </a:r>
            <a:r>
              <a:rPr lang="ru-RU" dirty="0" smtClean="0"/>
              <a:t> регулярные и рутинные действия (Я занимаюсь танцами. Я хожу на танцы 2 раза в неделю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 err="1"/>
              <a:t>Обещепризнанную</a:t>
            </a:r>
            <a:r>
              <a:rPr lang="ru-RU" dirty="0"/>
              <a:t> правду ( Земля круглая. Вода кипит при 100 С.) </a:t>
            </a:r>
            <a:endParaRPr lang="ru-RU" dirty="0" smtClean="0"/>
          </a:p>
          <a:p>
            <a:r>
              <a:rPr lang="ru-RU" dirty="0" smtClean="0"/>
              <a:t>Факты</a:t>
            </a:r>
            <a:r>
              <a:rPr lang="en-US" dirty="0" smtClean="0"/>
              <a:t>,</a:t>
            </a:r>
            <a:r>
              <a:rPr lang="ru-RU" dirty="0" smtClean="0"/>
              <a:t> информацию описательного характера.( Он работает врачом много лет. Ему40 лет. Он отличный специалист. </a:t>
            </a:r>
            <a:r>
              <a:rPr lang="ru-RU" dirty="0" smtClean="0"/>
              <a:t>)</a:t>
            </a:r>
          </a:p>
          <a:p>
            <a:r>
              <a:rPr lang="ru-RU" dirty="0" smtClean="0"/>
              <a:t>Расписание. (Поезд уезжает в 8</a:t>
            </a:r>
            <a:r>
              <a:rPr lang="en-US" dirty="0" smtClean="0"/>
              <a:t>:00</a:t>
            </a:r>
            <a:r>
              <a:rPr lang="ru-RU" dirty="0" smtClean="0"/>
              <a:t> утра. Уроки заканчиваются в 14</a:t>
            </a:r>
            <a:r>
              <a:rPr lang="en-US" dirty="0" smtClean="0"/>
              <a:t>:00 </a:t>
            </a:r>
            <a:r>
              <a:rPr lang="ru-RU" dirty="0" smtClean="0"/>
              <a:t>дня)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47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Как строятся утвердительные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Следуем четкой схеме </a:t>
            </a:r>
          </a:p>
          <a:p>
            <a:pPr marL="0" indent="0">
              <a:buNone/>
            </a:pPr>
            <a:r>
              <a:rPr lang="ru-RU" dirty="0" smtClean="0"/>
              <a:t>                                    + </a:t>
            </a:r>
            <a:r>
              <a:rPr lang="en-US" dirty="0" smtClean="0"/>
              <a:t>+ </a:t>
            </a:r>
            <a:r>
              <a:rPr lang="ru-RU" dirty="0" smtClean="0">
                <a:solidFill>
                  <a:srgbClr val="00B050"/>
                </a:solidFill>
              </a:rPr>
              <a:t>действие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)</a:t>
            </a:r>
          </a:p>
          <a:p>
            <a:r>
              <a:rPr lang="ru-RU" dirty="0" smtClean="0"/>
              <a:t>Окончание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</a:t>
            </a:r>
            <a:r>
              <a:rPr lang="ru-RU" dirty="0" smtClean="0"/>
              <a:t>мы будем ставить только когда речь идет об одном человеке (</a:t>
            </a:r>
            <a:r>
              <a:rPr lang="en-US" dirty="0" smtClean="0"/>
              <a:t>3 </a:t>
            </a:r>
            <a:r>
              <a:rPr lang="ru-RU" dirty="0" smtClean="0"/>
              <a:t>лицо</a:t>
            </a:r>
            <a:r>
              <a:rPr lang="en-US" dirty="0" smtClean="0"/>
              <a:t>,</a:t>
            </a:r>
            <a:r>
              <a:rPr lang="ru-RU" dirty="0" err="1" smtClean="0"/>
              <a:t>ед</a:t>
            </a:r>
            <a:r>
              <a:rPr lang="en-US" dirty="0" smtClean="0"/>
              <a:t>.</a:t>
            </a:r>
            <a:r>
              <a:rPr lang="ru-RU" dirty="0" smtClean="0"/>
              <a:t>число) Фактически</a:t>
            </a:r>
            <a:r>
              <a:rPr lang="en-US" dirty="0" smtClean="0"/>
              <a:t>,</a:t>
            </a:r>
            <a:r>
              <a:rPr lang="ru-RU" dirty="0" smtClean="0"/>
              <a:t> если на месте подлежащего будет стоять </a:t>
            </a:r>
            <a:r>
              <a:rPr lang="en-US" dirty="0" smtClean="0"/>
              <a:t>:</a:t>
            </a:r>
            <a:r>
              <a:rPr lang="ru-RU" dirty="0"/>
              <a:t> </a:t>
            </a:r>
            <a:r>
              <a:rPr lang="en-US" dirty="0" smtClean="0"/>
              <a:t>She, He, It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ru-RU" dirty="0" smtClean="0"/>
              <a:t>или Вася</a:t>
            </a:r>
            <a:r>
              <a:rPr lang="en-US" dirty="0" smtClean="0"/>
              <a:t>,</a:t>
            </a:r>
            <a:r>
              <a:rPr lang="ru-RU" dirty="0" smtClean="0"/>
              <a:t> Маша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en-US" dirty="0" err="1" smtClean="0"/>
              <a:t>Mr.Burns</a:t>
            </a:r>
            <a:r>
              <a:rPr lang="ru-RU" dirty="0" smtClean="0"/>
              <a:t> и </a:t>
            </a:r>
            <a:r>
              <a:rPr lang="ru-RU" dirty="0" err="1" smtClean="0"/>
              <a:t>тд</a:t>
            </a:r>
            <a:r>
              <a:rPr lang="ru-RU" dirty="0" smtClean="0"/>
              <a:t>) 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\Desktop\МАТЕРИАЛЫ ДЛЯЫ УРОКОВ\emoji\emoji_u1f60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643" y="2375805"/>
            <a:ext cx="348343" cy="348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05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9664" y="1825625"/>
            <a:ext cx="7886700" cy="4351338"/>
          </a:xfrm>
        </p:spPr>
        <p:txBody>
          <a:bodyPr/>
          <a:lstStyle/>
          <a:p>
            <a:r>
              <a:rPr lang="en-US" dirty="0" smtClean="0"/>
              <a:t>I like pizza </a:t>
            </a:r>
          </a:p>
          <a:p>
            <a:r>
              <a:rPr lang="en-US" dirty="0" smtClean="0"/>
              <a:t>They like pizza </a:t>
            </a:r>
          </a:p>
          <a:p>
            <a:r>
              <a:rPr lang="en-US" dirty="0" smtClean="0"/>
              <a:t>You like pizza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Но! </a:t>
            </a:r>
          </a:p>
          <a:p>
            <a:pPr marL="0" indent="0">
              <a:buNone/>
            </a:pPr>
            <a:r>
              <a:rPr lang="en-US" dirty="0" smtClean="0"/>
              <a:t>She </a:t>
            </a:r>
            <a:r>
              <a:rPr lang="en-US" dirty="0" err="1" smtClean="0"/>
              <a:t>like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pizza </a:t>
            </a:r>
          </a:p>
          <a:p>
            <a:pPr marL="0" indent="0">
              <a:buNone/>
            </a:pPr>
            <a:r>
              <a:rPr lang="en-US" dirty="0" smtClean="0"/>
              <a:t>He </a:t>
            </a:r>
            <a:r>
              <a:rPr lang="en-US" dirty="0" err="1" smtClean="0"/>
              <a:t>like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pizza </a:t>
            </a:r>
          </a:p>
          <a:p>
            <a:pPr marL="0" indent="0">
              <a:buNone/>
            </a:pPr>
            <a:r>
              <a:rPr lang="en-US" dirty="0" smtClean="0"/>
              <a:t>Mr. Burns </a:t>
            </a:r>
            <a:r>
              <a:rPr lang="en-US" dirty="0" err="1" smtClean="0"/>
              <a:t>like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pizza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29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Как сделать отрицательные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Так как глаголы действия </a:t>
            </a:r>
            <a:r>
              <a:rPr lang="ru-RU" dirty="0" smtClean="0">
                <a:solidFill>
                  <a:srgbClr val="FF0000"/>
                </a:solidFill>
              </a:rPr>
              <a:t>слабые глаголы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/>
              <a:t>и не умеют себя отрицать с помощью частицы </a:t>
            </a:r>
            <a:r>
              <a:rPr lang="en-US" dirty="0" smtClean="0">
                <a:solidFill>
                  <a:srgbClr val="FF0000"/>
                </a:solidFill>
              </a:rPr>
              <a:t>not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(нельзя сказать </a:t>
            </a:r>
            <a:r>
              <a:rPr lang="en-US" dirty="0" smtClean="0">
                <a:solidFill>
                  <a:srgbClr val="7030A0"/>
                </a:solidFill>
              </a:rPr>
              <a:t>She like</a:t>
            </a:r>
            <a:r>
              <a:rPr lang="en-US" dirty="0">
                <a:solidFill>
                  <a:srgbClr val="7030A0"/>
                </a:solidFill>
              </a:rPr>
              <a:t>s</a:t>
            </a:r>
            <a:r>
              <a:rPr lang="en-US" dirty="0" smtClean="0">
                <a:solidFill>
                  <a:srgbClr val="7030A0"/>
                </a:solidFill>
              </a:rPr>
              <a:t> not pizza) </a:t>
            </a:r>
            <a:r>
              <a:rPr lang="en-US" dirty="0" smtClean="0"/>
              <a:t>,</a:t>
            </a:r>
            <a:r>
              <a:rPr lang="ru-RU" dirty="0" smtClean="0"/>
              <a:t> им необходим вспомогательный глагол </a:t>
            </a:r>
            <a:r>
              <a:rPr lang="en-US" dirty="0" smtClean="0">
                <a:solidFill>
                  <a:srgbClr val="FF0000"/>
                </a:solidFill>
              </a:rPr>
              <a:t>do/does</a:t>
            </a:r>
            <a:r>
              <a:rPr lang="en-US" dirty="0" smtClean="0"/>
              <a:t> </a:t>
            </a:r>
            <a:r>
              <a:rPr lang="ru-RU" dirty="0" smtClean="0"/>
              <a:t>с частицей </a:t>
            </a:r>
            <a:r>
              <a:rPr lang="en-US" dirty="0" smtClean="0">
                <a:solidFill>
                  <a:srgbClr val="FF0000"/>
                </a:solidFill>
              </a:rPr>
              <a:t>not 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Схема</a:t>
            </a:r>
            <a:r>
              <a:rPr lang="en-US" dirty="0" smtClean="0"/>
              <a:t>:</a:t>
            </a:r>
            <a:r>
              <a:rPr lang="ru-RU" dirty="0" smtClean="0"/>
              <a:t>                       + </a:t>
            </a:r>
            <a:r>
              <a:rPr lang="en-US" dirty="0" smtClean="0">
                <a:solidFill>
                  <a:srgbClr val="FF0000"/>
                </a:solidFill>
              </a:rPr>
              <a:t>don’t / doesn’t </a:t>
            </a:r>
            <a:r>
              <a:rPr lang="en-US" dirty="0" smtClean="0"/>
              <a:t>+ </a:t>
            </a:r>
            <a:r>
              <a:rPr lang="ru-RU" dirty="0" smtClean="0">
                <a:solidFill>
                  <a:srgbClr val="00B050"/>
                </a:solidFill>
              </a:rPr>
              <a:t>действие</a:t>
            </a:r>
            <a:endParaRPr lang="en-US" dirty="0"/>
          </a:p>
          <a:p>
            <a:pPr marL="0" indent="0">
              <a:buNone/>
            </a:pP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074" name="Picture 2" descr="C:\Users\User\Desktop\МАТЕРИАЛЫ ДЛЯЫ УРОКОВ\emoji\emoji_u1f60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863" y="4008663"/>
            <a:ext cx="503464" cy="503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64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Откуда взялся </a:t>
            </a:r>
            <a:r>
              <a:rPr lang="en-US" dirty="0" smtClean="0"/>
              <a:t>does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364" y="1450068"/>
            <a:ext cx="7886700" cy="4351338"/>
          </a:xfrm>
        </p:spPr>
        <p:txBody>
          <a:bodyPr/>
          <a:lstStyle/>
          <a:p>
            <a:r>
              <a:rPr lang="en-US" dirty="0" smtClean="0"/>
              <a:t>Do </a:t>
            </a:r>
            <a:r>
              <a:rPr lang="ru-RU" dirty="0" smtClean="0"/>
              <a:t>и </a:t>
            </a:r>
            <a:r>
              <a:rPr lang="en-US" dirty="0" smtClean="0"/>
              <a:t>Does </a:t>
            </a:r>
            <a:r>
              <a:rPr lang="ru-RU" dirty="0" smtClean="0">
                <a:solidFill>
                  <a:srgbClr val="FF0000"/>
                </a:solidFill>
              </a:rPr>
              <a:t>НЕ</a:t>
            </a:r>
            <a:r>
              <a:rPr lang="ru-RU" dirty="0" smtClean="0"/>
              <a:t> разные вспомогательные глаголы </a:t>
            </a:r>
            <a:r>
              <a:rPr lang="ru-RU" dirty="0" err="1" smtClean="0"/>
              <a:t>глаголы</a:t>
            </a:r>
            <a:r>
              <a:rPr lang="ru-RU" dirty="0" smtClean="0"/>
              <a:t>  </a:t>
            </a:r>
          </a:p>
          <a:p>
            <a:r>
              <a:rPr lang="ru-RU" dirty="0" smtClean="0"/>
              <a:t>Дело в том</a:t>
            </a:r>
            <a:r>
              <a:rPr lang="en-US" dirty="0" smtClean="0"/>
              <a:t>,</a:t>
            </a:r>
            <a:r>
              <a:rPr lang="ru-RU" dirty="0" smtClean="0"/>
              <a:t> что когда мы в утверждениях говорили </a:t>
            </a:r>
            <a:r>
              <a:rPr lang="en-US" dirty="0" smtClean="0"/>
              <a:t>She </a:t>
            </a:r>
            <a:r>
              <a:rPr lang="en-US" dirty="0" err="1" smtClean="0"/>
              <a:t>like</a:t>
            </a:r>
            <a:r>
              <a:rPr lang="en-US" dirty="0" err="1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pizza, </a:t>
            </a:r>
            <a:r>
              <a:rPr lang="ru-RU" dirty="0" smtClean="0"/>
              <a:t>то в отрицании (Чтобы сказать </a:t>
            </a:r>
            <a:r>
              <a:rPr lang="en-US" dirty="0" smtClean="0"/>
              <a:t>“</a:t>
            </a:r>
            <a:r>
              <a:rPr lang="ru-RU" dirty="0" smtClean="0"/>
              <a:t>Ей не нравится пицца</a:t>
            </a:r>
            <a:r>
              <a:rPr lang="en-US" dirty="0" smtClean="0"/>
              <a:t>”</a:t>
            </a:r>
            <a:r>
              <a:rPr lang="ru-RU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 </a:t>
            </a:r>
            <a:r>
              <a:rPr lang="ru-RU" dirty="0" smtClean="0"/>
              <a:t>убегает от глагола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likeS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и присоединяется к ВСПОМОГАТЕЛЬНОМУ ГЛАГОЛУ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DO”</a:t>
            </a:r>
          </a:p>
          <a:p>
            <a:r>
              <a:rPr lang="ru-RU" dirty="0" smtClean="0"/>
              <a:t>А по правилу</a:t>
            </a:r>
            <a:r>
              <a:rPr lang="en-US" dirty="0" smtClean="0"/>
              <a:t>,</a:t>
            </a:r>
            <a:r>
              <a:rPr lang="ru-RU" dirty="0" smtClean="0"/>
              <a:t> когда к словам с окончанием </a:t>
            </a:r>
            <a:r>
              <a:rPr lang="en-US" dirty="0" smtClean="0"/>
              <a:t>O </a:t>
            </a:r>
            <a:r>
              <a:rPr lang="ru-RU" dirty="0" smtClean="0"/>
              <a:t>присоединяется </a:t>
            </a:r>
            <a:r>
              <a:rPr lang="en-US" dirty="0" smtClean="0"/>
              <a:t>S,  </a:t>
            </a:r>
            <a:r>
              <a:rPr lang="ru-RU" dirty="0" smtClean="0"/>
              <a:t>то добавляется не просто </a:t>
            </a:r>
            <a:r>
              <a:rPr lang="en-US" dirty="0" smtClean="0"/>
              <a:t>S,</a:t>
            </a:r>
            <a:r>
              <a:rPr lang="ru-RU" dirty="0" smtClean="0"/>
              <a:t> а </a:t>
            </a:r>
            <a:r>
              <a:rPr lang="en-US" dirty="0" smtClean="0"/>
              <a:t>ES –</a:t>
            </a:r>
            <a:r>
              <a:rPr lang="ru-RU" dirty="0" smtClean="0"/>
              <a:t> вот откуда появился </a:t>
            </a:r>
            <a:r>
              <a:rPr lang="en-US" dirty="0" smtClean="0"/>
              <a:t>DO</a:t>
            </a:r>
            <a:r>
              <a:rPr lang="en-US" dirty="0" smtClean="0">
                <a:solidFill>
                  <a:srgbClr val="FF0000"/>
                </a:solidFill>
              </a:rPr>
              <a:t>ES</a:t>
            </a:r>
            <a:r>
              <a:rPr lang="en-US" dirty="0" smtClean="0"/>
              <a:t>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3814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Из чего следует</a:t>
            </a:r>
            <a:r>
              <a:rPr lang="en-US" dirty="0" smtClean="0"/>
              <a:t>,</a:t>
            </a:r>
            <a:r>
              <a:rPr lang="ru-RU" dirty="0" smtClean="0"/>
              <a:t> что…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 местоимениями </a:t>
            </a:r>
            <a:r>
              <a:rPr lang="en-US" dirty="0" smtClean="0"/>
              <a:t>She He It,</a:t>
            </a:r>
            <a:r>
              <a:rPr lang="ru-RU" dirty="0" smtClean="0"/>
              <a:t> мы будем ставить  </a:t>
            </a:r>
            <a:r>
              <a:rPr lang="en-US" dirty="0" smtClean="0">
                <a:solidFill>
                  <a:srgbClr val="FF0000"/>
                </a:solidFill>
              </a:rPr>
              <a:t>doesn’t </a:t>
            </a:r>
          </a:p>
          <a:p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/>
              <a:t>Со всеми остальными местоимениями и со множественным числом </a:t>
            </a:r>
            <a:r>
              <a:rPr lang="en-US" dirty="0" smtClean="0"/>
              <a:t>,</a:t>
            </a:r>
            <a:r>
              <a:rPr lang="ru-RU" dirty="0" smtClean="0"/>
              <a:t> будем ставить </a:t>
            </a:r>
            <a:r>
              <a:rPr lang="en-US" dirty="0" smtClean="0">
                <a:solidFill>
                  <a:srgbClr val="FF0000"/>
                </a:solidFill>
              </a:rPr>
              <a:t>don’t </a:t>
            </a: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I don’t like pizza </a:t>
            </a:r>
            <a:endParaRPr lang="en-US" dirty="0"/>
          </a:p>
          <a:p>
            <a:r>
              <a:rPr lang="en-US" dirty="0" smtClean="0"/>
              <a:t>They don’t like pizza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НО! </a:t>
            </a:r>
          </a:p>
          <a:p>
            <a:r>
              <a:rPr lang="en-US" dirty="0" smtClean="0"/>
              <a:t>She</a:t>
            </a:r>
            <a:r>
              <a:rPr lang="en-US" dirty="0" smtClean="0">
                <a:solidFill>
                  <a:srgbClr val="FF0000"/>
                </a:solidFill>
              </a:rPr>
              <a:t> doesn’t </a:t>
            </a:r>
            <a:r>
              <a:rPr lang="en-US" dirty="0" smtClean="0"/>
              <a:t>like pizza </a:t>
            </a:r>
          </a:p>
          <a:p>
            <a:r>
              <a:rPr lang="en-US" dirty="0" smtClean="0"/>
              <a:t>He</a:t>
            </a:r>
            <a:r>
              <a:rPr lang="en-US" dirty="0" smtClean="0">
                <a:solidFill>
                  <a:srgbClr val="FF0000"/>
                </a:solidFill>
              </a:rPr>
              <a:t> doesn’t </a:t>
            </a:r>
            <a:r>
              <a:rPr lang="en-US" dirty="0" smtClean="0"/>
              <a:t>like pizza </a:t>
            </a:r>
          </a:p>
          <a:p>
            <a:r>
              <a:rPr lang="en-US" dirty="0" smtClean="0"/>
              <a:t>It </a:t>
            </a:r>
            <a:r>
              <a:rPr lang="en-US" dirty="0" smtClean="0">
                <a:solidFill>
                  <a:srgbClr val="FF0000"/>
                </a:solidFill>
              </a:rPr>
              <a:t>doesn’t </a:t>
            </a:r>
            <a:r>
              <a:rPr lang="en-US" dirty="0" smtClean="0"/>
              <a:t>like pizza </a:t>
            </a:r>
          </a:p>
        </p:txBody>
      </p:sp>
    </p:spTree>
    <p:extLst>
      <p:ext uri="{BB962C8B-B14F-4D97-AF65-F5344CB8AC3E}">
        <p14:creationId xmlns:p14="http://schemas.microsoft.com/office/powerpoint/2010/main" val="345491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</TotalTime>
  <Words>597</Words>
  <Application>Microsoft Office PowerPoint</Application>
  <PresentationFormat>Экран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Present Simple</vt:lpstr>
      <vt:lpstr>Презентация PowerPoint</vt:lpstr>
      <vt:lpstr>Slide title</vt:lpstr>
      <vt:lpstr>     Используем для того, чтобы выразить</vt:lpstr>
      <vt:lpstr>             Как строятся утвердительные предложения</vt:lpstr>
      <vt:lpstr>Например</vt:lpstr>
      <vt:lpstr>       Как сделать отрицательные предложения</vt:lpstr>
      <vt:lpstr>Откуда взялся does?</vt:lpstr>
      <vt:lpstr>     Из чего следует, что… </vt:lpstr>
      <vt:lpstr>     Как задавать вопросы </vt:lpstr>
      <vt:lpstr>Например</vt:lpstr>
      <vt:lpstr>        Слова, которые часто используются в present simple </vt:lpstr>
      <vt:lpstr>Такие слова часто стоят после подлежащего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</cp:lastModifiedBy>
  <cp:revision>13</cp:revision>
  <dcterms:created xsi:type="dcterms:W3CDTF">2020-01-15T13:21:13Z</dcterms:created>
  <dcterms:modified xsi:type="dcterms:W3CDTF">2020-04-04T09:42:39Z</dcterms:modified>
</cp:coreProperties>
</file>