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9" r:id="rId9"/>
    <p:sldId id="265" r:id="rId10"/>
    <p:sldId id="266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836"/>
    <a:srgbClr val="D26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25" autoAdjust="0"/>
  </p:normalViewPr>
  <p:slideViewPr>
    <p:cSldViewPr snapToGrid="0">
      <p:cViewPr>
        <p:scale>
          <a:sx n="93" d="100"/>
          <a:sy n="93" d="100"/>
        </p:scale>
        <p:origin x="-116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94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7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73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1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73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9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7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3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9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5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A889A-3DB7-44D0-BB4D-371D2234BE8B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01CDD-C2CC-43B3-8377-09275C5192E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8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3390075"/>
            <a:ext cx="4846320" cy="238760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140836"/>
                </a:solidFill>
                <a:effectLst>
                  <a:outerShdw dist="38100" dir="2700000" algn="bl" rotWithShape="0">
                    <a:srgbClr val="D2609B"/>
                  </a:outerShdw>
                </a:effectLst>
                <a:latin typeface="+mn-lt"/>
              </a:rPr>
              <a:t>Present</a:t>
            </a:r>
            <a:r>
              <a:rPr lang="ru-RU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140836"/>
                </a:solidFill>
                <a:effectLst>
                  <a:outerShdw dist="38100" dir="2700000" algn="bl" rotWithShape="0">
                    <a:srgbClr val="D2609B"/>
                  </a:outerShdw>
                </a:effectLst>
                <a:latin typeface="+mn-lt"/>
              </a:rPr>
              <a:t> </a:t>
            </a:r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140836"/>
                </a:solidFill>
                <a:effectLst>
                  <a:outerShdw dist="38100" dir="2700000" algn="bl" rotWithShape="0">
                    <a:srgbClr val="D2609B"/>
                  </a:outerShdw>
                </a:effectLst>
                <a:latin typeface="+mn-lt"/>
              </a:rPr>
              <a:t>Continuous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rgbClr val="140836"/>
              </a:solidFill>
              <a:effectLst>
                <a:outerShdw dist="38100" dir="2700000" algn="bl" rotWithShape="0">
                  <a:srgbClr val="D2609B"/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11112" y="5777675"/>
            <a:ext cx="1993392" cy="439610"/>
          </a:xfrm>
        </p:spPr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2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8264" y="414112"/>
            <a:ext cx="7886700" cy="13255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Но иногда некоторые глаголы </a:t>
            </a:r>
            <a:r>
              <a:rPr lang="ru-RU" sz="3200" dirty="0" smtClean="0">
                <a:solidFill>
                  <a:srgbClr val="FF0000"/>
                </a:solidFill>
              </a:rPr>
              <a:t>могут </a:t>
            </a:r>
            <a:r>
              <a:rPr lang="ru-RU" sz="3200" dirty="0" smtClean="0"/>
              <a:t>использоваться </a:t>
            </a:r>
            <a:r>
              <a:rPr lang="ru-RU" sz="3200" u="sng" dirty="0" smtClean="0"/>
              <a:t>и в </a:t>
            </a:r>
            <a:r>
              <a:rPr lang="en-US" sz="3200" u="sng" dirty="0" smtClean="0"/>
              <a:t>Simple </a:t>
            </a:r>
            <a:r>
              <a:rPr lang="ru-RU" sz="3200" u="sng" dirty="0" smtClean="0"/>
              <a:t>и в </a:t>
            </a:r>
            <a:r>
              <a:rPr lang="en-US" sz="3200" u="sng" dirty="0" smtClean="0"/>
              <a:t>Continuous </a:t>
            </a:r>
            <a:endParaRPr lang="ru-RU" sz="3200" u="sng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655039"/>
              </p:ext>
            </p:extLst>
          </p:nvPr>
        </p:nvGraphicFramePr>
        <p:xfrm>
          <a:off x="1102179" y="1722664"/>
          <a:ext cx="6310992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5496"/>
                <a:gridCol w="3155496"/>
              </a:tblGrid>
              <a:tr h="292788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Simple</a:t>
                      </a:r>
                      <a:r>
                        <a:rPr lang="en-US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Continuous</a:t>
                      </a:r>
                      <a:endParaRPr lang="ru-RU" dirty="0"/>
                    </a:p>
                  </a:txBody>
                  <a:tcPr/>
                </a:tc>
              </a:tr>
              <a:tr h="731971">
                <a:tc>
                  <a:txBody>
                    <a:bodyPr/>
                    <a:lstStyle/>
                    <a:p>
                      <a:r>
                        <a:rPr lang="en-US" dirty="0" smtClean="0"/>
                        <a:t>I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think</a:t>
                      </a:r>
                      <a:r>
                        <a:rPr lang="en-US" dirty="0" smtClean="0"/>
                        <a:t> he’s Russian</a:t>
                      </a:r>
                      <a:r>
                        <a:rPr lang="en-US" baseline="0" dirty="0" smtClean="0"/>
                        <a:t> (</a:t>
                      </a:r>
                      <a:r>
                        <a:rPr lang="ru-RU" baseline="0" dirty="0" smtClean="0"/>
                        <a:t>Я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думаю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что он русский)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is thinking </a:t>
                      </a:r>
                      <a:r>
                        <a:rPr lang="en-US" baseline="0" dirty="0" smtClean="0"/>
                        <a:t>of moving his house (</a:t>
                      </a:r>
                      <a:r>
                        <a:rPr lang="ru-RU" baseline="0" dirty="0" smtClean="0"/>
                        <a:t>Он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подумывает</a:t>
                      </a:r>
                      <a:r>
                        <a:rPr lang="ru-RU" baseline="0" dirty="0" smtClean="0"/>
                        <a:t> о том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чтобы переехать) </a:t>
                      </a:r>
                      <a:endParaRPr lang="ru-RU" dirty="0"/>
                    </a:p>
                  </a:txBody>
                  <a:tcPr/>
                </a:tc>
              </a:tr>
              <a:tr h="512379">
                <a:tc>
                  <a:txBody>
                    <a:bodyPr/>
                    <a:lstStyle/>
                    <a:p>
                      <a:r>
                        <a:rPr lang="en-US" dirty="0" smtClean="0"/>
                        <a:t>She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looks</a:t>
                      </a:r>
                      <a:r>
                        <a:rPr lang="en-US" baseline="0" dirty="0" smtClean="0"/>
                        <a:t> happy (</a:t>
                      </a:r>
                      <a:r>
                        <a:rPr lang="ru-RU" baseline="0" dirty="0" smtClean="0"/>
                        <a:t>Она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выглядит</a:t>
                      </a:r>
                      <a:r>
                        <a:rPr lang="ru-RU" baseline="0" dirty="0" smtClean="0"/>
                        <a:t> счастливой)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are looking at </a:t>
                      </a:r>
                      <a:r>
                        <a:rPr lang="en-US" baseline="0" dirty="0" smtClean="0"/>
                        <a:t>the photo (</a:t>
                      </a:r>
                      <a:r>
                        <a:rPr lang="ru-RU" baseline="0" dirty="0" smtClean="0"/>
                        <a:t>Они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смотрят на </a:t>
                      </a:r>
                      <a:r>
                        <a:rPr lang="ru-RU" baseline="0" dirty="0" smtClean="0"/>
                        <a:t>фото) </a:t>
                      </a:r>
                      <a:endParaRPr lang="ru-RU" dirty="0"/>
                    </a:p>
                  </a:txBody>
                  <a:tcPr/>
                </a:tc>
              </a:tr>
              <a:tr h="731971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en-US" baseline="0" dirty="0" smtClean="0"/>
                        <a:t> can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see</a:t>
                      </a:r>
                      <a:r>
                        <a:rPr lang="en-US" baseline="0" dirty="0" smtClean="0"/>
                        <a:t> the sea from my room. (</a:t>
                      </a:r>
                      <a:r>
                        <a:rPr lang="ru-RU" baseline="0" dirty="0" smtClean="0"/>
                        <a:t>Я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вижу</a:t>
                      </a:r>
                      <a:r>
                        <a:rPr lang="ru-RU" baseline="0" dirty="0" smtClean="0"/>
                        <a:t> море из своей комнаты)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is seeing</a:t>
                      </a:r>
                      <a:r>
                        <a:rPr lang="en-US" baseline="0" dirty="0" smtClean="0"/>
                        <a:t> her dentist today (</a:t>
                      </a:r>
                      <a:r>
                        <a:rPr lang="ru-RU" baseline="0" dirty="0" smtClean="0"/>
                        <a:t>Она сегодня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встречается </a:t>
                      </a:r>
                      <a:r>
                        <a:rPr lang="ru-RU" baseline="0" dirty="0" smtClean="0"/>
                        <a:t>с зубным врачом) </a:t>
                      </a:r>
                      <a:endParaRPr lang="ru-RU" dirty="0"/>
                    </a:p>
                  </a:txBody>
                  <a:tcPr/>
                </a:tc>
              </a:tr>
              <a:tr h="512379">
                <a:tc>
                  <a:txBody>
                    <a:bodyPr/>
                    <a:lstStyle/>
                    <a:p>
                      <a:r>
                        <a:rPr lang="en-US" dirty="0" smtClean="0"/>
                        <a:t>Mike has a new car (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У Майка </a:t>
                      </a:r>
                      <a:r>
                        <a:rPr lang="ru-RU" dirty="0" smtClean="0"/>
                        <a:t>новая машина)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are having </a:t>
                      </a:r>
                      <a:r>
                        <a:rPr lang="en-US" baseline="0" dirty="0" smtClean="0"/>
                        <a:t>dinner at 7 o’clock (</a:t>
                      </a:r>
                      <a:r>
                        <a:rPr lang="ru-RU" baseline="0" dirty="0" smtClean="0"/>
                        <a:t>Мы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ужинаем</a:t>
                      </a:r>
                      <a:r>
                        <a:rPr lang="ru-RU" baseline="0" dirty="0" smtClean="0"/>
                        <a:t> в 7 часов)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07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936776"/>
              </p:ext>
            </p:extLst>
          </p:nvPr>
        </p:nvGraphicFramePr>
        <p:xfrm>
          <a:off x="628650" y="1543050"/>
          <a:ext cx="7584622" cy="3940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2311"/>
                <a:gridCol w="3792311"/>
              </a:tblGrid>
              <a:tr h="1196975">
                <a:tc>
                  <a:txBody>
                    <a:bodyPr/>
                    <a:lstStyle/>
                    <a:p>
                      <a:r>
                        <a:rPr lang="en-US" dirty="0" smtClean="0"/>
                        <a:t>This</a:t>
                      </a:r>
                      <a:r>
                        <a:rPr lang="en-US" baseline="0" dirty="0" smtClean="0"/>
                        <a:t> pie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tastes </a:t>
                      </a:r>
                      <a:r>
                        <a:rPr lang="en-US" baseline="0" dirty="0" smtClean="0"/>
                        <a:t>really good.</a:t>
                      </a:r>
                      <a:r>
                        <a:rPr lang="ru-RU" baseline="0" dirty="0" smtClean="0"/>
                        <a:t>(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У этого пирога прекрасный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вкус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is tasting </a:t>
                      </a:r>
                      <a:r>
                        <a:rPr lang="en-US" baseline="0" dirty="0" smtClean="0"/>
                        <a:t>the soup to se if it needs salt (</a:t>
                      </a:r>
                      <a:r>
                        <a:rPr lang="ru-RU" baseline="0" dirty="0" smtClean="0"/>
                        <a:t>Он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пробует</a:t>
                      </a:r>
                      <a:r>
                        <a:rPr lang="ru-RU" baseline="0" dirty="0" smtClean="0"/>
                        <a:t> суп чтобы посмотреть нужна ли соль) </a:t>
                      </a:r>
                      <a:endParaRPr lang="ru-RU" dirty="0"/>
                    </a:p>
                  </a:txBody>
                  <a:tcPr/>
                </a:tc>
              </a:tr>
              <a:tr h="854798">
                <a:tc>
                  <a:txBody>
                    <a:bodyPr/>
                    <a:lstStyle/>
                    <a:p>
                      <a:r>
                        <a:rPr lang="en-US" dirty="0" smtClean="0"/>
                        <a:t>This</a:t>
                      </a:r>
                      <a:r>
                        <a:rPr lang="en-US" baseline="0" dirty="0" smtClean="0"/>
                        <a:t> new T-shirt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fits </a:t>
                      </a:r>
                      <a:r>
                        <a:rPr lang="en-US" baseline="0" dirty="0" smtClean="0"/>
                        <a:t>him perfectly (</a:t>
                      </a:r>
                      <a:r>
                        <a:rPr lang="ru-RU" baseline="0" dirty="0" smtClean="0"/>
                        <a:t>Эта новая футболка ему очень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идет по размеру</a:t>
                      </a:r>
                      <a:r>
                        <a:rPr lang="ru-RU" baseline="0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is fitting </a:t>
                      </a:r>
                      <a:r>
                        <a:rPr lang="en-US" dirty="0" smtClean="0"/>
                        <a:t>a new lock on the door.</a:t>
                      </a:r>
                      <a:r>
                        <a:rPr lang="en-US" baseline="0" dirty="0" smtClean="0"/>
                        <a:t> (</a:t>
                      </a:r>
                      <a:r>
                        <a:rPr lang="ru-RU" baseline="0" dirty="0" smtClean="0"/>
                        <a:t>Он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устанавливает </a:t>
                      </a:r>
                      <a:r>
                        <a:rPr lang="ru-RU" baseline="0" dirty="0" smtClean="0"/>
                        <a:t>новый замок на дверь) </a:t>
                      </a:r>
                      <a:endParaRPr lang="ru-RU" dirty="0"/>
                    </a:p>
                  </a:txBody>
                  <a:tcPr/>
                </a:tc>
              </a:tr>
              <a:tr h="598359"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en-US" baseline="0" dirty="0" smtClean="0"/>
                        <a:t> so polite (</a:t>
                      </a:r>
                      <a:r>
                        <a:rPr lang="ru-RU" baseline="0" dirty="0" smtClean="0"/>
                        <a:t>Он такой вежливый)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is being </a:t>
                      </a:r>
                      <a:r>
                        <a:rPr lang="en-US" baseline="0" dirty="0" smtClean="0"/>
                        <a:t>so rude today ( </a:t>
                      </a:r>
                      <a:r>
                        <a:rPr lang="ru-RU" baseline="0" dirty="0" smtClean="0"/>
                        <a:t>Он сегодня такой грубый (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на него это не похоже</a:t>
                      </a:r>
                      <a:r>
                        <a:rPr lang="ru-RU" baseline="0" dirty="0" smtClean="0"/>
                        <a:t>) )</a:t>
                      </a:r>
                      <a:endParaRPr lang="ru-RU" dirty="0"/>
                    </a:p>
                  </a:txBody>
                  <a:tcPr/>
                </a:tc>
              </a:tr>
              <a:tr h="854798">
                <a:tc>
                  <a:txBody>
                    <a:bodyPr/>
                    <a:lstStyle/>
                    <a:p>
                      <a:r>
                        <a:rPr lang="en-US" dirty="0" smtClean="0"/>
                        <a:t>She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appears</a:t>
                      </a:r>
                      <a:r>
                        <a:rPr lang="en-US" baseline="0" dirty="0" smtClean="0"/>
                        <a:t> to be tired ( </a:t>
                      </a:r>
                      <a:r>
                        <a:rPr lang="ru-RU" baseline="0" dirty="0" smtClean="0"/>
                        <a:t>Она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кажется </a:t>
                      </a:r>
                      <a:r>
                        <a:rPr lang="ru-RU" baseline="0" dirty="0" smtClean="0"/>
                        <a:t>уставшей)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new band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is appearing </a:t>
                      </a:r>
                      <a:r>
                        <a:rPr lang="en-US" baseline="0" dirty="0" smtClean="0"/>
                        <a:t>in a TV show (</a:t>
                      </a:r>
                      <a:r>
                        <a:rPr lang="ru-RU" baseline="0" dirty="0" smtClean="0"/>
                        <a:t>Новая муз. Группа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появляется</a:t>
                      </a:r>
                      <a:r>
                        <a:rPr lang="ru-RU" baseline="0" dirty="0" smtClean="0"/>
                        <a:t> в телевизионном шоу)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61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960" y="237111"/>
            <a:ext cx="6622542" cy="796162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76400" y="4166616"/>
            <a:ext cx="5105401" cy="555625"/>
            <a:chOff x="1248" y="1440"/>
            <a:chExt cx="3216" cy="35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190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Как строятся вопросы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676400" y="1652016"/>
            <a:ext cx="6334127" cy="555625"/>
            <a:chOff x="1248" y="2030"/>
            <a:chExt cx="3990" cy="350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29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Для чего нужен </a:t>
              </a:r>
              <a:r>
                <a:rPr lang="en-US" sz="2400" dirty="0" smtClean="0">
                  <a:solidFill>
                    <a:srgbClr val="000000"/>
                  </a:solidFill>
                </a:rPr>
                <a:t>Present Continuous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676400" y="2490216"/>
            <a:ext cx="7497767" cy="555625"/>
            <a:chOff x="1248" y="2640"/>
            <a:chExt cx="4723" cy="350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37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Как строятся утвердительные предложения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1676400" y="3328416"/>
            <a:ext cx="7366004" cy="555625"/>
            <a:chOff x="1248" y="3230"/>
            <a:chExt cx="4640" cy="350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363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Как строятся отрицательные предложения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1676400" y="5027041"/>
            <a:ext cx="6329365" cy="555625"/>
            <a:chOff x="1248" y="3230"/>
            <a:chExt cx="3987" cy="350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29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 smtClean="0">
                  <a:solidFill>
                    <a:srgbClr val="000000"/>
                  </a:solidFill>
                </a:rPr>
                <a:t>Present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Continous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vs</a:t>
              </a:r>
              <a:r>
                <a:rPr lang="en-US" sz="2400" dirty="0" smtClean="0">
                  <a:solidFill>
                    <a:srgbClr val="000000"/>
                  </a:solidFill>
                </a:rPr>
                <a:t> Present Simple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789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    Используем для того</a:t>
            </a:r>
            <a:r>
              <a:rPr lang="en-US" sz="4000" dirty="0" smtClean="0"/>
              <a:t>,</a:t>
            </a:r>
            <a:r>
              <a:rPr lang="ru-RU" sz="4000" dirty="0" smtClean="0"/>
              <a:t> чтобы выразить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То чем мы занимаемся</a:t>
            </a:r>
            <a:r>
              <a:rPr lang="en-US" dirty="0" smtClean="0"/>
              <a:t>,</a:t>
            </a:r>
            <a:r>
              <a:rPr lang="ru-RU" dirty="0" smtClean="0"/>
              <a:t> в данный момент. Сейчас. (Я сейчас делаю уроки. Мы смотрим телевизор )</a:t>
            </a:r>
          </a:p>
          <a:p>
            <a:r>
              <a:rPr lang="ru-RU" dirty="0" smtClean="0"/>
              <a:t>То чем мы занимаемся или делаем временно</a:t>
            </a:r>
            <a:r>
              <a:rPr lang="en-US" dirty="0" smtClean="0"/>
              <a:t>,</a:t>
            </a:r>
            <a:r>
              <a:rPr lang="ru-RU" dirty="0" smtClean="0"/>
              <a:t> на данный период жизни (временные события). (Я сейчас ищу новую работу. Я сейчас временно живу с друзьями. Я сейчас читаю такую интересную книгу) </a:t>
            </a:r>
          </a:p>
          <a:p>
            <a:r>
              <a:rPr lang="ru-RU" dirty="0" err="1" smtClean="0"/>
              <a:t>Прувеличение</a:t>
            </a:r>
            <a:r>
              <a:rPr lang="ru-RU" dirty="0" smtClean="0"/>
              <a:t>. Раздражение по поводу того</a:t>
            </a:r>
            <a:r>
              <a:rPr lang="en-US" dirty="0" smtClean="0"/>
              <a:t>,</a:t>
            </a:r>
            <a:r>
              <a:rPr lang="ru-RU" dirty="0" smtClean="0"/>
              <a:t> что кто-то постоянно что-либо делает</a:t>
            </a:r>
            <a:r>
              <a:rPr lang="en-US" dirty="0" smtClean="0"/>
              <a:t>,</a:t>
            </a:r>
            <a:r>
              <a:rPr lang="ru-RU" dirty="0" smtClean="0"/>
              <a:t> используя слово </a:t>
            </a:r>
            <a:r>
              <a:rPr lang="en-US" dirty="0" smtClean="0"/>
              <a:t>always</a:t>
            </a:r>
            <a:r>
              <a:rPr lang="ru-RU" dirty="0" smtClean="0"/>
              <a:t> (всегда</a:t>
            </a:r>
            <a:r>
              <a:rPr lang="en-US" dirty="0" smtClean="0"/>
              <a:t>,</a:t>
            </a:r>
            <a:r>
              <a:rPr lang="ru-RU" dirty="0" smtClean="0"/>
              <a:t> постоянно) Ты всегда теряешь ключи! Ты постоянно опаздываешь! Ты вечно врёшь! </a:t>
            </a:r>
          </a:p>
          <a:p>
            <a:r>
              <a:rPr lang="ru-RU" dirty="0" smtClean="0"/>
              <a:t>Планы на будущее. (На этих выходных мы уезжаем на пикник. )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47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Как строятся утвердительные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Следуем четкой схеме </a:t>
            </a:r>
          </a:p>
          <a:p>
            <a:pPr marL="0" indent="0">
              <a:buNone/>
            </a:pPr>
            <a:r>
              <a:rPr lang="ru-RU" dirty="0" smtClean="0"/>
              <a:t>                                    + </a:t>
            </a:r>
            <a:r>
              <a:rPr lang="en-US" dirty="0" smtClean="0"/>
              <a:t>+ to be+ </a:t>
            </a:r>
            <a:r>
              <a:rPr lang="ru-RU" dirty="0" smtClean="0">
                <a:solidFill>
                  <a:srgbClr val="00B050"/>
                </a:solidFill>
              </a:rPr>
              <a:t>действие</a:t>
            </a:r>
            <a:r>
              <a:rPr lang="en-US" dirty="0" err="1" smtClean="0">
                <a:solidFill>
                  <a:srgbClr val="FF0000"/>
                </a:solidFill>
              </a:rPr>
              <a:t>ing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Глагол </a:t>
            </a:r>
            <a:r>
              <a:rPr lang="en-US" dirty="0" smtClean="0">
                <a:solidFill>
                  <a:srgbClr val="FF0000"/>
                </a:solidFill>
              </a:rPr>
              <a:t>to be </a:t>
            </a:r>
            <a:r>
              <a:rPr lang="ru-RU" dirty="0" smtClean="0">
                <a:solidFill>
                  <a:srgbClr val="FF0000"/>
                </a:solidFill>
              </a:rPr>
              <a:t>делится на </a:t>
            </a:r>
            <a:r>
              <a:rPr lang="en-US" dirty="0" smtClean="0">
                <a:solidFill>
                  <a:srgbClr val="FF0000"/>
                </a:solidFill>
              </a:rPr>
              <a:t>am, is, are. Is  </a:t>
            </a:r>
            <a:r>
              <a:rPr lang="ru-RU" dirty="0" smtClean="0">
                <a:solidFill>
                  <a:srgbClr val="FF0000"/>
                </a:solidFill>
              </a:rPr>
              <a:t>ставим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ru-RU" dirty="0" smtClean="0">
                <a:solidFill>
                  <a:srgbClr val="FF0000"/>
                </a:solidFill>
              </a:rPr>
              <a:t> если перед ним стоит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e, She, It </a:t>
            </a:r>
            <a:r>
              <a:rPr lang="ru-RU" dirty="0" smtClean="0">
                <a:solidFill>
                  <a:srgbClr val="FF0000"/>
                </a:solidFill>
              </a:rPr>
              <a:t>или имя одного человека. </a:t>
            </a:r>
            <a:r>
              <a:rPr lang="en-US" dirty="0" smtClean="0">
                <a:solidFill>
                  <a:srgbClr val="FF0000"/>
                </a:solidFill>
              </a:rPr>
              <a:t>Am </a:t>
            </a:r>
            <a:r>
              <a:rPr lang="ru-RU" dirty="0" smtClean="0">
                <a:solidFill>
                  <a:srgbClr val="FF0000"/>
                </a:solidFill>
              </a:rPr>
              <a:t>ставим только если впереди местоимение </a:t>
            </a:r>
            <a:r>
              <a:rPr lang="en-US" dirty="0" smtClean="0">
                <a:solidFill>
                  <a:srgbClr val="FF0000"/>
                </a:solidFill>
              </a:rPr>
              <a:t>I. Are </a:t>
            </a:r>
            <a:r>
              <a:rPr lang="ru-RU" dirty="0" smtClean="0">
                <a:solidFill>
                  <a:srgbClr val="FF0000"/>
                </a:solidFill>
              </a:rPr>
              <a:t>ставим если впереди </a:t>
            </a:r>
            <a:r>
              <a:rPr lang="en-US" dirty="0" smtClean="0">
                <a:solidFill>
                  <a:srgbClr val="FF0000"/>
                </a:solidFill>
              </a:rPr>
              <a:t>They, We, You </a:t>
            </a: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read</a:t>
            </a:r>
            <a:r>
              <a:rPr lang="en-US" dirty="0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 a book </a:t>
            </a:r>
          </a:p>
          <a:p>
            <a:pPr marL="0" indent="0">
              <a:buNone/>
            </a:pPr>
            <a:r>
              <a:rPr lang="en-US" dirty="0" smtClean="0"/>
              <a:t>She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read</a:t>
            </a:r>
            <a:r>
              <a:rPr lang="en-US" dirty="0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 a book </a:t>
            </a:r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read</a:t>
            </a:r>
            <a:r>
              <a:rPr lang="en-US" dirty="0" smtClean="0">
                <a:solidFill>
                  <a:srgbClr val="FF0000"/>
                </a:solidFill>
              </a:rPr>
              <a:t>ing </a:t>
            </a:r>
            <a:r>
              <a:rPr lang="en-US" dirty="0" smtClean="0"/>
              <a:t>a book </a:t>
            </a:r>
          </a:p>
          <a:p>
            <a:pPr marL="0" indent="0">
              <a:buNone/>
            </a:pPr>
            <a:r>
              <a:rPr lang="en-US" dirty="0" smtClean="0"/>
              <a:t>They 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read</a:t>
            </a:r>
            <a:r>
              <a:rPr lang="en-US" dirty="0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 a book </a:t>
            </a:r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read</a:t>
            </a:r>
            <a:r>
              <a:rPr lang="en-US" dirty="0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 a book </a:t>
            </a:r>
          </a:p>
          <a:p>
            <a:pPr marL="0" indent="0">
              <a:buNone/>
            </a:pPr>
            <a:r>
              <a:rPr lang="en-US" dirty="0" smtClean="0"/>
              <a:t>You 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read</a:t>
            </a:r>
            <a:r>
              <a:rPr lang="en-US" dirty="0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 a book </a:t>
            </a:r>
            <a:endParaRPr lang="ru-RU" dirty="0"/>
          </a:p>
        </p:txBody>
      </p:sp>
      <p:pic>
        <p:nvPicPr>
          <p:cNvPr id="2050" name="Picture 2" descr="C:\Users\User\Desktop\МАТЕРИАЛЫ ДЛЯЫ УРОКОВ\emoji\emoji_u1f60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278" y="2226123"/>
            <a:ext cx="348343" cy="34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0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Как сделать отрицательные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Так как глагол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 be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самостоятельный глагол и ему не нужны никакие вспомогательные глаголы типа </a:t>
            </a:r>
            <a:r>
              <a:rPr lang="en-US" dirty="0" smtClean="0"/>
              <a:t>do/does ,</a:t>
            </a:r>
            <a:r>
              <a:rPr lang="ru-RU" dirty="0" smtClean="0"/>
              <a:t> то к нему достаточно подставить частицу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ru-RU" dirty="0" smtClean="0"/>
              <a:t> чтобы сделать отрицание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Схема</a:t>
            </a:r>
            <a:r>
              <a:rPr lang="en-US" dirty="0" smtClean="0"/>
              <a:t>:</a:t>
            </a:r>
            <a:r>
              <a:rPr lang="ru-RU" dirty="0" smtClean="0"/>
              <a:t>                       + </a:t>
            </a:r>
            <a:r>
              <a:rPr lang="en-US" dirty="0" smtClean="0">
                <a:solidFill>
                  <a:srgbClr val="FF0000"/>
                </a:solidFill>
              </a:rPr>
              <a:t>to be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+ </a:t>
            </a:r>
            <a:r>
              <a:rPr lang="ru-RU" dirty="0" smtClean="0">
                <a:solidFill>
                  <a:srgbClr val="00B050"/>
                </a:solidFill>
              </a:rPr>
              <a:t>действие</a:t>
            </a:r>
            <a:r>
              <a:rPr lang="en-US" dirty="0" err="1" smtClean="0">
                <a:solidFill>
                  <a:srgbClr val="FF0000"/>
                </a:solidFill>
              </a:rPr>
              <a:t>ing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I am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surf</a:t>
            </a:r>
            <a:r>
              <a:rPr lang="en-US" dirty="0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 the network now </a:t>
            </a:r>
          </a:p>
          <a:p>
            <a:pPr marL="0" indent="0">
              <a:buNone/>
            </a:pPr>
            <a:r>
              <a:rPr lang="en-US" dirty="0" smtClean="0"/>
              <a:t>She is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surf</a:t>
            </a:r>
            <a:r>
              <a:rPr lang="en-US" dirty="0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 the network now </a:t>
            </a:r>
          </a:p>
          <a:p>
            <a:pPr marL="0" indent="0">
              <a:buNone/>
            </a:pPr>
            <a:r>
              <a:rPr lang="en-US" dirty="0" smtClean="0"/>
              <a:t>He is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surf</a:t>
            </a:r>
            <a:r>
              <a:rPr lang="en-US" dirty="0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 the network now </a:t>
            </a:r>
          </a:p>
          <a:p>
            <a:pPr marL="0" indent="0">
              <a:buNone/>
            </a:pPr>
            <a:r>
              <a:rPr lang="en-US" dirty="0" smtClean="0"/>
              <a:t>We are </a:t>
            </a:r>
            <a:r>
              <a:rPr lang="en-US" dirty="0" smtClean="0">
                <a:solidFill>
                  <a:srgbClr val="FF0000"/>
                </a:solidFill>
              </a:rPr>
              <a:t>not </a:t>
            </a:r>
            <a:r>
              <a:rPr lang="en-US" dirty="0" smtClean="0"/>
              <a:t>surf</a:t>
            </a:r>
            <a:r>
              <a:rPr lang="en-US" dirty="0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 the network now </a:t>
            </a:r>
          </a:p>
          <a:p>
            <a:pPr marL="0" indent="0">
              <a:buNone/>
            </a:pPr>
            <a:r>
              <a:rPr lang="en-US" dirty="0" smtClean="0"/>
              <a:t>They are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surf</a:t>
            </a:r>
            <a:r>
              <a:rPr lang="en-US" dirty="0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 the network now </a:t>
            </a:r>
          </a:p>
          <a:p>
            <a:pPr marL="0" indent="0">
              <a:buNone/>
            </a:pPr>
            <a:r>
              <a:rPr lang="en-US" dirty="0" smtClean="0"/>
              <a:t>You are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surf</a:t>
            </a:r>
            <a:r>
              <a:rPr lang="en-US" dirty="0" smtClean="0">
                <a:solidFill>
                  <a:srgbClr val="FF0000"/>
                </a:solidFill>
              </a:rPr>
              <a:t>ing </a:t>
            </a:r>
            <a:r>
              <a:rPr lang="en-US" dirty="0" smtClean="0"/>
              <a:t>the network now </a:t>
            </a:r>
            <a:endParaRPr lang="en-US" dirty="0"/>
          </a:p>
          <a:p>
            <a:pPr marL="0" indent="0">
              <a:buNone/>
            </a:pP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User\Desktop\МАТЕРИАЛЫ ДЛЯЫ УРОКОВ\emoji\emoji_u1f60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99" y="3306535"/>
            <a:ext cx="503464" cy="50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64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сделать вопрос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364" y="1450068"/>
            <a:ext cx="7886700" cy="4351338"/>
          </a:xfrm>
        </p:spPr>
        <p:txBody>
          <a:bodyPr/>
          <a:lstStyle/>
          <a:p>
            <a:endParaRPr lang="en-US" dirty="0" smtClean="0"/>
          </a:p>
          <a:p>
            <a:r>
              <a:rPr lang="ru-RU" dirty="0" smtClean="0"/>
              <a:t>Схема</a:t>
            </a:r>
            <a:r>
              <a:rPr lang="en-US" dirty="0" smtClean="0"/>
              <a:t>:</a:t>
            </a:r>
            <a:r>
              <a:rPr lang="ru-RU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To be</a:t>
            </a:r>
            <a:r>
              <a:rPr lang="en-US" dirty="0" smtClean="0"/>
              <a:t>+         + </a:t>
            </a:r>
            <a:r>
              <a:rPr lang="ru-RU" dirty="0" smtClean="0"/>
              <a:t>действие</a:t>
            </a:r>
            <a:r>
              <a:rPr lang="en-US" dirty="0" err="1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 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you fly</a:t>
            </a:r>
            <a:r>
              <a:rPr lang="en-US" dirty="0" smtClean="0">
                <a:solidFill>
                  <a:srgbClr val="FF0000"/>
                </a:solidFill>
              </a:rPr>
              <a:t>ing </a:t>
            </a:r>
            <a:r>
              <a:rPr lang="en-US" dirty="0" smtClean="0"/>
              <a:t>to New York this weekend</a:t>
            </a:r>
            <a:r>
              <a:rPr lang="ru-RU" dirty="0" smtClean="0"/>
              <a:t>?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 smtClean="0"/>
              <a:t>she </a:t>
            </a:r>
            <a:r>
              <a:rPr lang="en-US" dirty="0"/>
              <a:t>fly</a:t>
            </a:r>
            <a:r>
              <a:rPr lang="en-US" dirty="0">
                <a:solidFill>
                  <a:srgbClr val="FF0000"/>
                </a:solidFill>
              </a:rPr>
              <a:t>ing</a:t>
            </a:r>
            <a:r>
              <a:rPr lang="en-US" dirty="0"/>
              <a:t> to New York this weekend</a:t>
            </a:r>
            <a:r>
              <a:rPr lang="ru-RU" dirty="0"/>
              <a:t>?</a:t>
            </a:r>
            <a:r>
              <a:rPr lang="en-US" dirty="0"/>
              <a:t>   </a:t>
            </a:r>
            <a:endParaRPr lang="ru-RU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he </a:t>
            </a:r>
            <a:r>
              <a:rPr lang="en-US" dirty="0"/>
              <a:t>fly</a:t>
            </a:r>
            <a:r>
              <a:rPr lang="en-US" dirty="0">
                <a:solidFill>
                  <a:srgbClr val="FF0000"/>
                </a:solidFill>
              </a:rPr>
              <a:t>ing</a:t>
            </a:r>
            <a:r>
              <a:rPr lang="en-US" dirty="0"/>
              <a:t> to New York this weekend</a:t>
            </a:r>
            <a:r>
              <a:rPr lang="ru-RU" dirty="0"/>
              <a:t>?</a:t>
            </a:r>
            <a:r>
              <a:rPr lang="en-US" dirty="0"/>
              <a:t>   </a:t>
            </a:r>
            <a:endParaRPr lang="ru-RU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Are </a:t>
            </a:r>
            <a:r>
              <a:rPr lang="en-US" dirty="0" smtClean="0"/>
              <a:t>they </a:t>
            </a:r>
            <a:r>
              <a:rPr lang="en-US" dirty="0"/>
              <a:t>fly</a:t>
            </a:r>
            <a:r>
              <a:rPr lang="en-US" dirty="0">
                <a:solidFill>
                  <a:srgbClr val="FF0000"/>
                </a:solidFill>
              </a:rPr>
              <a:t>ing</a:t>
            </a:r>
            <a:r>
              <a:rPr lang="en-US" dirty="0"/>
              <a:t> to New York this weekend</a:t>
            </a:r>
            <a:r>
              <a:rPr lang="ru-RU" dirty="0"/>
              <a:t>?</a:t>
            </a:r>
            <a:r>
              <a:rPr lang="en-US" dirty="0"/>
              <a:t>   </a:t>
            </a:r>
            <a:endParaRPr lang="ru-RU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Are </a:t>
            </a:r>
            <a:r>
              <a:rPr lang="en-US" dirty="0" smtClean="0"/>
              <a:t>we </a:t>
            </a:r>
            <a:r>
              <a:rPr lang="en-US" dirty="0"/>
              <a:t>fly</a:t>
            </a:r>
            <a:r>
              <a:rPr lang="en-US" dirty="0">
                <a:solidFill>
                  <a:srgbClr val="FF0000"/>
                </a:solidFill>
              </a:rPr>
              <a:t>ing</a:t>
            </a:r>
            <a:r>
              <a:rPr lang="en-US" dirty="0"/>
              <a:t> to New York this weekend</a:t>
            </a:r>
            <a:r>
              <a:rPr lang="ru-RU" dirty="0"/>
              <a:t>?</a:t>
            </a:r>
            <a:r>
              <a:rPr lang="en-US" dirty="0"/>
              <a:t>  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Picture 2" descr="C:\Users\User\Desktop\МАТЕРИАЛЫ ДЛЯЫ УРОКОВ\emoji\emoji_u1f60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442" y="1918605"/>
            <a:ext cx="503464" cy="50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14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6814" y="767443"/>
            <a:ext cx="7878536" cy="9232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Present </a:t>
            </a:r>
            <a:r>
              <a:rPr lang="en-US" dirty="0" smtClean="0"/>
              <a:t>Simple VS </a:t>
            </a:r>
            <a:r>
              <a:rPr lang="en-US" dirty="0" smtClean="0"/>
              <a:t>Present Continuous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979663"/>
              </p:ext>
            </p:extLst>
          </p:nvPr>
        </p:nvGraphicFramePr>
        <p:xfrm>
          <a:off x="653143" y="2078718"/>
          <a:ext cx="7886700" cy="4577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43350"/>
                <a:gridCol w="3943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  <a:r>
                        <a:rPr lang="en-US" baseline="0" dirty="0" smtClean="0"/>
                        <a:t> Simple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Continuous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Факты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постоянные вещи. </a:t>
                      </a:r>
                      <a:r>
                        <a:rPr lang="en-US" baseline="0" dirty="0" smtClean="0"/>
                        <a:t>She works in an office. </a:t>
                      </a:r>
                      <a:r>
                        <a:rPr lang="ru-RU" baseline="0" dirty="0" smtClean="0"/>
                        <a:t>Она работает в офисе.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="1" baseline="0" dirty="0" smtClean="0"/>
                        <a:t>(Вообще)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</a:t>
                      </a:r>
                      <a:r>
                        <a:rPr lang="en-US" dirty="0" smtClean="0"/>
                        <a:t>,</a:t>
                      </a:r>
                      <a:r>
                        <a:rPr lang="ru-RU" baseline="0" dirty="0" smtClean="0"/>
                        <a:t> что происходит сейчас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в данный момент.</a:t>
                      </a:r>
                      <a:r>
                        <a:rPr lang="en-US" baseline="0" dirty="0" smtClean="0"/>
                        <a:t>She is working in the office now</a:t>
                      </a:r>
                      <a:r>
                        <a:rPr lang="ru-RU" baseline="0" dirty="0" smtClean="0"/>
                        <a:t>. Она </a:t>
                      </a:r>
                      <a:r>
                        <a:rPr lang="ru-RU" b="1" baseline="0" dirty="0" smtClean="0"/>
                        <a:t>сейчас</a:t>
                      </a:r>
                      <a:r>
                        <a:rPr lang="ru-RU" baseline="0" dirty="0" smtClean="0"/>
                        <a:t> работает в офисе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Повторяющиеся действия </a:t>
                      </a:r>
                      <a:r>
                        <a:rPr lang="en-US" dirty="0" smtClean="0"/>
                        <a:t>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="1" baseline="0" dirty="0" smtClean="0"/>
                        <a:t>рутинные дела</a:t>
                      </a:r>
                      <a:r>
                        <a:rPr lang="ru-RU" baseline="0" dirty="0" smtClean="0"/>
                        <a:t>. </a:t>
                      </a:r>
                      <a:r>
                        <a:rPr lang="en-US" baseline="0" dirty="0" smtClean="0"/>
                        <a:t>He plays hockey every weekend. </a:t>
                      </a:r>
                      <a:r>
                        <a:rPr lang="ru-RU" baseline="0" dirty="0" smtClean="0"/>
                        <a:t>Он играет в хоккей каждые выходные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данный период жизни (</a:t>
                      </a:r>
                      <a:r>
                        <a:rPr lang="ru-RU" b="1" baseline="0" dirty="0" smtClean="0"/>
                        <a:t>временные события</a:t>
                      </a:r>
                      <a:r>
                        <a:rPr lang="ru-RU" baseline="0" dirty="0" smtClean="0"/>
                        <a:t>) </a:t>
                      </a:r>
                      <a:r>
                        <a:rPr lang="en-US" baseline="0" dirty="0" smtClean="0"/>
                        <a:t>She is looking for a new job (</a:t>
                      </a:r>
                      <a:r>
                        <a:rPr lang="ru-RU" baseline="0" dirty="0" smtClean="0"/>
                        <a:t>Она ищет новую работу)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Законы природы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="1" baseline="0" dirty="0" smtClean="0"/>
                        <a:t>неизменные вещи</a:t>
                      </a:r>
                      <a:r>
                        <a:rPr lang="ru-RU" baseline="0" dirty="0" smtClean="0"/>
                        <a:t>. </a:t>
                      </a:r>
                      <a:r>
                        <a:rPr lang="en-US" baseline="0" dirty="0" smtClean="0"/>
                        <a:t>The Sun sets in the West</a:t>
                      </a:r>
                      <a:r>
                        <a:rPr lang="ru-RU" baseline="0" dirty="0" smtClean="0"/>
                        <a:t>. Солнце садится на востоке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Раздражение</a:t>
                      </a:r>
                      <a:r>
                        <a:rPr lang="ru-RU" baseline="0" dirty="0" smtClean="0"/>
                        <a:t> или критика с помощью слова </a:t>
                      </a:r>
                      <a:r>
                        <a:rPr lang="en-US" b="1" baseline="0" dirty="0" smtClean="0"/>
                        <a:t>always.</a:t>
                      </a:r>
                      <a:r>
                        <a:rPr lang="en-US" baseline="0" dirty="0" smtClean="0"/>
                        <a:t> You are always telling lies!</a:t>
                      </a:r>
                      <a:r>
                        <a:rPr lang="ru-RU" baseline="0" dirty="0" smtClean="0"/>
                        <a:t>Ты постоянно лжешь!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Расписание</a:t>
                      </a:r>
                      <a:r>
                        <a:rPr lang="ru-RU" b="1" baseline="0" dirty="0" smtClean="0"/>
                        <a:t>.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aseline="0" dirty="0" smtClean="0"/>
                        <a:t>The lesson starts at 10 o’clock.</a:t>
                      </a:r>
                      <a:r>
                        <a:rPr lang="ru-RU" baseline="0" dirty="0" smtClean="0"/>
                        <a:t> Урок начинается в 10 часов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Запланированные действия на </a:t>
                      </a:r>
                      <a:r>
                        <a:rPr lang="ru-RU" b="1" dirty="0" smtClean="0"/>
                        <a:t>будущее.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en-US" b="0" baseline="0" dirty="0" smtClean="0"/>
                        <a:t>I am flying to London tomorrow. </a:t>
                      </a:r>
                      <a:r>
                        <a:rPr lang="ru-RU" b="0" baseline="0" dirty="0" smtClean="0"/>
                        <a:t>Я улетаю в Лондон завтра (купил билеты</a:t>
                      </a:r>
                      <a:r>
                        <a:rPr lang="en-US" b="0" baseline="0" dirty="0" smtClean="0"/>
                        <a:t>,</a:t>
                      </a:r>
                      <a:r>
                        <a:rPr lang="ru-RU" b="0" baseline="0" dirty="0" smtClean="0"/>
                        <a:t> организовал и запланировал)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91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6620" y="742950"/>
            <a:ext cx="7788729" cy="9477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 Simple + Present Continuous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Контраст между тем что мы делаем обычно</a:t>
            </a:r>
            <a:r>
              <a:rPr lang="en-US" dirty="0"/>
              <a:t> </a:t>
            </a:r>
            <a:r>
              <a:rPr lang="ru-RU" dirty="0" smtClean="0"/>
              <a:t>и тем</a:t>
            </a:r>
            <a:r>
              <a:rPr lang="en-US" dirty="0" smtClean="0"/>
              <a:t>,</a:t>
            </a:r>
            <a:r>
              <a:rPr lang="ru-RU" dirty="0" smtClean="0"/>
              <a:t> что  сегодня</a:t>
            </a:r>
            <a:r>
              <a:rPr lang="en-US" dirty="0" smtClean="0"/>
              <a:t>/</a:t>
            </a:r>
            <a:r>
              <a:rPr lang="ru-RU" dirty="0" smtClean="0"/>
              <a:t>сейчас делаем что-то другое </a:t>
            </a:r>
          </a:p>
          <a:p>
            <a:r>
              <a:rPr lang="en-US" b="1" dirty="0" smtClean="0"/>
              <a:t>Usually </a:t>
            </a:r>
            <a:r>
              <a:rPr lang="en-US" dirty="0" smtClean="0"/>
              <a:t>I have burgers at lunch , but </a:t>
            </a:r>
            <a:r>
              <a:rPr lang="en-US" b="1" dirty="0" smtClean="0"/>
              <a:t>today</a:t>
            </a:r>
            <a:r>
              <a:rPr lang="en-US" dirty="0" smtClean="0"/>
              <a:t> I am having a salad</a:t>
            </a:r>
            <a:r>
              <a:rPr lang="ru-RU" dirty="0" smtClean="0"/>
              <a:t>. Обычно я ем </a:t>
            </a:r>
            <a:r>
              <a:rPr lang="ru-RU" dirty="0" err="1" smtClean="0"/>
              <a:t>бургеры</a:t>
            </a:r>
            <a:r>
              <a:rPr lang="ru-RU" dirty="0" smtClean="0"/>
              <a:t> на обед</a:t>
            </a:r>
            <a:r>
              <a:rPr lang="en-US" dirty="0" smtClean="0"/>
              <a:t>,</a:t>
            </a:r>
            <a:r>
              <a:rPr lang="ru-RU" dirty="0" smtClean="0"/>
              <a:t> но сегодня я ем салат </a:t>
            </a:r>
          </a:p>
          <a:p>
            <a:r>
              <a:rPr lang="en-US" dirty="0" smtClean="0"/>
              <a:t>I watch TV </a:t>
            </a:r>
            <a:r>
              <a:rPr lang="en-US" b="1" dirty="0" smtClean="0"/>
              <a:t>every evening</a:t>
            </a:r>
            <a:r>
              <a:rPr lang="en-US" dirty="0" smtClean="0"/>
              <a:t>, but </a:t>
            </a:r>
            <a:r>
              <a:rPr lang="en-US" b="1" dirty="0" smtClean="0"/>
              <a:t>now</a:t>
            </a:r>
            <a:r>
              <a:rPr lang="en-US" dirty="0" smtClean="0"/>
              <a:t> I’m doing exercises. </a:t>
            </a:r>
            <a:r>
              <a:rPr lang="ru-RU" dirty="0" smtClean="0"/>
              <a:t>Каждый вечер я смотрю телевизор</a:t>
            </a:r>
            <a:r>
              <a:rPr lang="en-US" dirty="0" smtClean="0"/>
              <a:t>,</a:t>
            </a:r>
            <a:r>
              <a:rPr lang="ru-RU" dirty="0" smtClean="0"/>
              <a:t> но сейчас я делаю упражнения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87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r>
              <a:rPr lang="ru-RU" dirty="0" smtClean="0"/>
              <a:t>Слова</a:t>
            </a:r>
            <a:r>
              <a:rPr lang="en-US" dirty="0" smtClean="0"/>
              <a:t>,</a:t>
            </a:r>
            <a:r>
              <a:rPr lang="ru-RU" dirty="0" smtClean="0"/>
              <a:t> которые </a:t>
            </a:r>
            <a:r>
              <a:rPr lang="ru-RU" dirty="0" smtClean="0">
                <a:solidFill>
                  <a:srgbClr val="FF0000"/>
                </a:solidFill>
              </a:rPr>
              <a:t>нельзя</a:t>
            </a:r>
            <a:r>
              <a:rPr lang="ru-RU" dirty="0" smtClean="0"/>
              <a:t> употребить в </a:t>
            </a:r>
            <a:r>
              <a:rPr lang="en-US" dirty="0" smtClean="0"/>
              <a:t>Continuous!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Глаголы чувственного восприятия не употребляются в </a:t>
            </a:r>
            <a:r>
              <a:rPr lang="en-US" dirty="0" smtClean="0"/>
              <a:t>Continuous : </a:t>
            </a:r>
            <a:r>
              <a:rPr lang="en-US" dirty="0" smtClean="0">
                <a:solidFill>
                  <a:srgbClr val="FF0000"/>
                </a:solidFill>
              </a:rPr>
              <a:t>appear, be, seem, believe, belong, cost, feel , forget, remember, hate, have, know, like, love, mean, need, prefer , realize</a:t>
            </a:r>
            <a:r>
              <a:rPr lang="en-US" dirty="0" smtClean="0">
                <a:solidFill>
                  <a:srgbClr val="FF0000"/>
                </a:solidFill>
              </a:rPr>
              <a:t>, see, smell, sound, suppose, taste, think, </a:t>
            </a:r>
            <a:r>
              <a:rPr lang="en-US" dirty="0" err="1" smtClean="0">
                <a:solidFill>
                  <a:srgbClr val="FF0000"/>
                </a:solidFill>
              </a:rPr>
              <a:t>understand,want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тд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5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925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Present Continuous</vt:lpstr>
      <vt:lpstr>Slide title</vt:lpstr>
      <vt:lpstr>     Используем для того, чтобы выразить</vt:lpstr>
      <vt:lpstr>             Как строятся утвердительные предложения</vt:lpstr>
      <vt:lpstr>       Как сделать отрицательные предложения</vt:lpstr>
      <vt:lpstr>Как сделать вопрос </vt:lpstr>
      <vt:lpstr>     Present Simple VS Present Continuous </vt:lpstr>
      <vt:lpstr>Present Simple + Present Continuous</vt:lpstr>
      <vt:lpstr>     Слова, которые нельзя употребить в Continuous!  </vt:lpstr>
      <vt:lpstr>Но иногда некоторые глаголы могут использоваться и в Simple и в Continuous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21</cp:revision>
  <dcterms:created xsi:type="dcterms:W3CDTF">2020-01-15T13:21:13Z</dcterms:created>
  <dcterms:modified xsi:type="dcterms:W3CDTF">2020-04-06T10:48:29Z</dcterms:modified>
</cp:coreProperties>
</file>