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2" r:id="rId6"/>
    <p:sldId id="265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0836"/>
    <a:srgbClr val="D260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25" autoAdjust="0"/>
  </p:normalViewPr>
  <p:slideViewPr>
    <p:cSldViewPr snapToGrid="0">
      <p:cViewPr>
        <p:scale>
          <a:sx n="93" d="100"/>
          <a:sy n="93" d="100"/>
        </p:scale>
        <p:origin x="-1166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1729F-D870-4CBD-9E74-2DCA03BE283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C3C00-D8B2-400B-BD01-E5D9178B1A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981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C3C00-D8B2-400B-BD01-E5D9178B1A2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072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889A-3DB7-44D0-BB4D-371D2234BE8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1CDD-C2CC-43B3-8377-09275C5192E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94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889A-3DB7-44D0-BB4D-371D2234BE8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1CDD-C2CC-43B3-8377-09275C519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72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889A-3DB7-44D0-BB4D-371D2234BE8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1CDD-C2CC-43B3-8377-09275C519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3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889A-3DB7-44D0-BB4D-371D2234BE8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1CDD-C2CC-43B3-8377-09275C519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10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889A-3DB7-44D0-BB4D-371D2234BE8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1CDD-C2CC-43B3-8377-09275C519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32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889A-3DB7-44D0-BB4D-371D2234BE8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1CDD-C2CC-43B3-8377-09275C519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9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889A-3DB7-44D0-BB4D-371D2234BE8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1CDD-C2CC-43B3-8377-09275C519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7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889A-3DB7-44D0-BB4D-371D2234BE8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1CDD-C2CC-43B3-8377-09275C519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3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889A-3DB7-44D0-BB4D-371D2234BE8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1CDD-C2CC-43B3-8377-09275C519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94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889A-3DB7-44D0-BB4D-371D2234BE8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1CDD-C2CC-43B3-8377-09275C519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5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889A-3DB7-44D0-BB4D-371D2234BE8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1CDD-C2CC-43B3-8377-09275C519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83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A889A-3DB7-44D0-BB4D-371D2234BE8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01CDD-C2CC-43B3-8377-09275C5192E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98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3390075"/>
            <a:ext cx="4846320" cy="2387600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140836"/>
                </a:solidFill>
                <a:effectLst>
                  <a:outerShdw dist="38100" dir="2700000" algn="bl" rotWithShape="0">
                    <a:srgbClr val="D2609B"/>
                  </a:outerShdw>
                </a:effectLst>
                <a:latin typeface="+mn-lt"/>
              </a:rPr>
              <a:t>Past </a:t>
            </a:r>
            <a:r>
              <a:rPr lang="en-US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140836"/>
                </a:solidFill>
                <a:effectLst>
                  <a:outerShdw dist="38100" dir="2700000" algn="bl" rotWithShape="0">
                    <a:srgbClr val="D2609B"/>
                  </a:outerShdw>
                </a:effectLst>
                <a:latin typeface="+mn-lt"/>
              </a:rPr>
              <a:t>Simple</a:t>
            </a:r>
            <a:endParaRPr lang="en-US" b="1" dirty="0">
              <a:ln w="13462">
                <a:solidFill>
                  <a:schemeClr val="bg1"/>
                </a:solidFill>
                <a:prstDash val="solid"/>
              </a:ln>
              <a:solidFill>
                <a:srgbClr val="140836"/>
              </a:solidFill>
              <a:effectLst>
                <a:outerShdw dist="38100" dir="2700000" algn="bl" rotWithShape="0">
                  <a:srgbClr val="D2609B"/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11112" y="5777675"/>
            <a:ext cx="1993392" cy="439610"/>
          </a:xfrm>
        </p:spPr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02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960" y="237111"/>
            <a:ext cx="6622542" cy="796162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76400" y="4166616"/>
            <a:ext cx="6149979" cy="555625"/>
            <a:chOff x="1248" y="1440"/>
            <a:chExt cx="3874" cy="350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gray">
            <a:xfrm>
              <a:off x="2256" y="1482"/>
              <a:ext cx="28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Служебные слова для </a:t>
              </a:r>
              <a:r>
                <a:rPr lang="en-US" sz="2400" dirty="0" smtClean="0">
                  <a:solidFill>
                    <a:srgbClr val="000000"/>
                  </a:solidFill>
                </a:rPr>
                <a:t>Past Simple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1676400" y="1652016"/>
            <a:ext cx="5318125" cy="555625"/>
            <a:chOff x="1248" y="2030"/>
            <a:chExt cx="3350" cy="350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gray">
            <a:xfrm>
              <a:off x="2256" y="2072"/>
              <a:ext cx="23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Для чего нужен </a:t>
              </a:r>
              <a:r>
                <a:rPr lang="en-US" sz="2400" dirty="0" smtClean="0">
                  <a:solidFill>
                    <a:srgbClr val="000000"/>
                  </a:solidFill>
                </a:rPr>
                <a:t>Past </a:t>
              </a:r>
              <a:r>
                <a:rPr lang="en-US" sz="2400" dirty="0" smtClean="0">
                  <a:solidFill>
                    <a:srgbClr val="000000"/>
                  </a:solidFill>
                </a:rPr>
                <a:t>Simple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1676400" y="2490216"/>
            <a:ext cx="7497767" cy="555625"/>
            <a:chOff x="1248" y="2640"/>
            <a:chExt cx="4723" cy="350"/>
          </a:xfrm>
        </p:grpSpPr>
        <p:sp>
          <p:nvSpPr>
            <p:cNvPr id="15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gray">
            <a:xfrm>
              <a:off x="2256" y="2682"/>
              <a:ext cx="37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Как строятся утвердительные предложения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1676400" y="3328416"/>
            <a:ext cx="7366004" cy="555625"/>
            <a:chOff x="1248" y="3230"/>
            <a:chExt cx="4640" cy="350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gray">
            <a:xfrm>
              <a:off x="2256" y="3272"/>
              <a:ext cx="363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Как строятся отрицательные предложения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/>
          <p:cNvGrpSpPr>
            <a:grpSpLocks/>
          </p:cNvGrpSpPr>
          <p:nvPr/>
        </p:nvGrpSpPr>
        <p:grpSpPr bwMode="auto">
          <a:xfrm>
            <a:off x="1676400" y="5027041"/>
            <a:ext cx="6256341" cy="555625"/>
            <a:chOff x="1248" y="3230"/>
            <a:chExt cx="3941" cy="350"/>
          </a:xfrm>
        </p:grpSpPr>
        <p:sp>
          <p:nvSpPr>
            <p:cNvPr id="25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gray">
            <a:xfrm>
              <a:off x="1773" y="3289"/>
              <a:ext cx="34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Сравнение </a:t>
              </a:r>
              <a:r>
                <a:rPr lang="en-US" sz="2400" dirty="0" smtClean="0">
                  <a:solidFill>
                    <a:srgbClr val="000000"/>
                  </a:solidFill>
                </a:rPr>
                <a:t>Past Simple </a:t>
              </a:r>
              <a:r>
                <a:rPr lang="ru-RU" sz="2400" dirty="0" smtClean="0">
                  <a:solidFill>
                    <a:srgbClr val="000000"/>
                  </a:solidFill>
                </a:rPr>
                <a:t>с </a:t>
              </a:r>
              <a:r>
                <a:rPr lang="en-US" sz="2400" dirty="0" smtClean="0">
                  <a:solidFill>
                    <a:srgbClr val="000000"/>
                  </a:solidFill>
                </a:rPr>
                <a:t>Present Perfect</a:t>
              </a:r>
              <a:r>
                <a:rPr lang="ru-RU" sz="2400" dirty="0" smtClean="0">
                  <a:solidFill>
                    <a:srgbClr val="000000"/>
                  </a:solidFill>
                </a:rPr>
                <a:t>  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789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Используем для того</a:t>
            </a:r>
            <a:r>
              <a:rPr lang="en-US" dirty="0" smtClean="0"/>
              <a:t>,</a:t>
            </a:r>
            <a:r>
              <a:rPr lang="ru-RU" dirty="0" smtClean="0"/>
              <a:t> чтобы выразить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То </a:t>
            </a:r>
            <a:r>
              <a:rPr lang="ru-RU" dirty="0" smtClean="0"/>
              <a:t>ч</a:t>
            </a:r>
            <a:r>
              <a:rPr lang="ru-RU" dirty="0" smtClean="0"/>
              <a:t>то мы делали раньше</a:t>
            </a:r>
            <a:r>
              <a:rPr lang="en-US" dirty="0" smtClean="0"/>
              <a:t>,</a:t>
            </a:r>
            <a:r>
              <a:rPr lang="ru-RU" dirty="0" smtClean="0"/>
              <a:t> в прошлом</a:t>
            </a:r>
            <a:r>
              <a:rPr lang="en-US" dirty="0" smtClean="0"/>
              <a:t>,</a:t>
            </a:r>
            <a:r>
              <a:rPr lang="ru-RU" dirty="0" smtClean="0"/>
              <a:t> связи с настоящим нет (</a:t>
            </a:r>
            <a:r>
              <a:rPr lang="en-US" dirty="0" smtClean="0"/>
              <a:t>When I was a child, l helped my grandma in the garden a lot) </a:t>
            </a:r>
            <a:endParaRPr lang="en-US" dirty="0" smtClean="0"/>
          </a:p>
          <a:p>
            <a:r>
              <a:rPr lang="ru-RU" dirty="0" smtClean="0"/>
              <a:t>Простые факты как в </a:t>
            </a:r>
            <a:r>
              <a:rPr lang="en-US" dirty="0" smtClean="0"/>
              <a:t>Present Simple </a:t>
            </a:r>
            <a:r>
              <a:rPr lang="en-US" dirty="0" smtClean="0"/>
              <a:t>,</a:t>
            </a:r>
            <a:r>
              <a:rPr lang="ru-RU" dirty="0" smtClean="0"/>
              <a:t> только в прошедшем времени</a:t>
            </a:r>
            <a:r>
              <a:rPr lang="en-US" dirty="0" smtClean="0"/>
              <a:t> (He was a doctor. He was 40)</a:t>
            </a:r>
            <a:endParaRPr lang="ru-RU" dirty="0" smtClean="0"/>
          </a:p>
          <a:p>
            <a:r>
              <a:rPr lang="ru-RU" dirty="0" smtClean="0"/>
              <a:t>Биографические данные людей</a:t>
            </a:r>
            <a:r>
              <a:rPr lang="en-US" dirty="0" smtClean="0"/>
              <a:t>,</a:t>
            </a:r>
            <a:r>
              <a:rPr lang="ru-RU" dirty="0" smtClean="0"/>
              <a:t> которые жили в прошлом и исторические события  </a:t>
            </a:r>
            <a:r>
              <a:rPr lang="en-US" dirty="0" smtClean="0"/>
              <a:t>( Alexander Pushkin wrote 7 fairy-tales) </a:t>
            </a:r>
            <a:endParaRPr lang="ru-RU" dirty="0" smtClean="0"/>
          </a:p>
          <a:p>
            <a:r>
              <a:rPr lang="ru-RU" dirty="0" smtClean="0"/>
              <a:t>Действия в хронологическом порядке (действия происходят один за одним)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947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      Как строятся утвердительные 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Следуем четкой схеме </a:t>
            </a:r>
          </a:p>
          <a:p>
            <a:pPr marL="0" indent="0">
              <a:buNone/>
            </a:pPr>
            <a:r>
              <a:rPr lang="ru-RU" dirty="0" smtClean="0"/>
              <a:t>                                    + </a:t>
            </a:r>
            <a:r>
              <a:rPr lang="en-US" dirty="0" smtClean="0"/>
              <a:t>+ </a:t>
            </a:r>
            <a:r>
              <a:rPr lang="ru-RU" dirty="0" smtClean="0">
                <a:solidFill>
                  <a:srgbClr val="00B050"/>
                </a:solidFill>
              </a:rPr>
              <a:t>действие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FF0000"/>
                </a:solidFill>
              </a:rPr>
              <a:t>ed</a:t>
            </a:r>
            <a:r>
              <a:rPr lang="en-US" dirty="0" smtClean="0">
                <a:solidFill>
                  <a:srgbClr val="FF0000"/>
                </a:solidFill>
              </a:rPr>
              <a:t>/2</a:t>
            </a:r>
            <a:r>
              <a:rPr lang="ru-RU" dirty="0" smtClean="0">
                <a:solidFill>
                  <a:srgbClr val="FF0000"/>
                </a:solidFill>
              </a:rPr>
              <a:t>ф</a:t>
            </a:r>
            <a:r>
              <a:rPr lang="en-US" dirty="0" smtClean="0"/>
              <a:t>)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The dog jump</a:t>
            </a:r>
            <a:r>
              <a:rPr lang="en-US" dirty="0" smtClean="0">
                <a:solidFill>
                  <a:srgbClr val="FF0000"/>
                </a:solidFill>
              </a:rPr>
              <a:t>ed</a:t>
            </a:r>
            <a:r>
              <a:rPr lang="en-US" dirty="0" smtClean="0"/>
              <a:t> over the hedge and </a:t>
            </a:r>
            <a:r>
              <a:rPr lang="en-US" dirty="0" smtClean="0">
                <a:solidFill>
                  <a:srgbClr val="FF0000"/>
                </a:solidFill>
              </a:rPr>
              <a:t>ran</a:t>
            </a:r>
            <a:r>
              <a:rPr lang="en-US" dirty="0" smtClean="0"/>
              <a:t> after the ball.</a:t>
            </a:r>
          </a:p>
          <a:p>
            <a:pPr marL="0" indent="0">
              <a:buNone/>
            </a:pPr>
            <a:r>
              <a:rPr lang="en-US" dirty="0" smtClean="0"/>
              <a:t>I play</a:t>
            </a:r>
            <a:r>
              <a:rPr lang="en-US" dirty="0" smtClean="0">
                <a:solidFill>
                  <a:srgbClr val="FF0000"/>
                </a:solidFill>
              </a:rPr>
              <a:t>ed</a:t>
            </a:r>
            <a:r>
              <a:rPr lang="en-US" dirty="0" smtClean="0"/>
              <a:t> the guitar when I </a:t>
            </a:r>
            <a:r>
              <a:rPr lang="en-US" dirty="0" smtClean="0">
                <a:solidFill>
                  <a:srgbClr val="FF0000"/>
                </a:solidFill>
              </a:rPr>
              <a:t>was</a:t>
            </a:r>
            <a:r>
              <a:rPr lang="en-US" dirty="0" smtClean="0"/>
              <a:t> young </a:t>
            </a:r>
          </a:p>
          <a:p>
            <a:pPr marL="0" indent="0">
              <a:buNone/>
            </a:pPr>
            <a:r>
              <a:rPr lang="en-US" dirty="0"/>
              <a:t>At </a:t>
            </a:r>
            <a:r>
              <a:rPr lang="en-US" dirty="0" smtClean="0"/>
              <a:t>that time Wolfgang </a:t>
            </a:r>
            <a:r>
              <a:rPr lang="en-US" dirty="0"/>
              <a:t>Amadeus Mozart </a:t>
            </a:r>
            <a:r>
              <a:rPr lang="en-US" dirty="0" smtClean="0">
                <a:solidFill>
                  <a:srgbClr val="FF0000"/>
                </a:solidFill>
              </a:rPr>
              <a:t>began </a:t>
            </a:r>
            <a:r>
              <a:rPr lang="en-US" dirty="0" smtClean="0"/>
              <a:t>composing</a:t>
            </a:r>
          </a:p>
          <a:p>
            <a:pPr marL="0" indent="0">
              <a:buNone/>
            </a:pPr>
            <a:r>
              <a:rPr lang="en-US" dirty="0" smtClean="0"/>
              <a:t>He di</a:t>
            </a:r>
            <a:r>
              <a:rPr lang="en-US" dirty="0" smtClean="0">
                <a:solidFill>
                  <a:srgbClr val="FF0000"/>
                </a:solidFill>
              </a:rPr>
              <a:t>ed </a:t>
            </a:r>
            <a:r>
              <a:rPr lang="en-US" dirty="0" smtClean="0"/>
              <a:t> in </a:t>
            </a:r>
            <a:r>
              <a:rPr lang="ru-RU" dirty="0"/>
              <a:t>1791</a:t>
            </a:r>
            <a:endParaRPr lang="en-US" dirty="0" smtClean="0"/>
          </a:p>
        </p:txBody>
      </p:sp>
      <p:pic>
        <p:nvPicPr>
          <p:cNvPr id="2050" name="Picture 2" descr="C:\Users\User\Desktop\МАТЕРИАЛЫ ДЛЯЫ УРОКОВ\emoji\emoji_u1f60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643" y="2375805"/>
            <a:ext cx="348343" cy="34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05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Как сделать отрицательные 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Past Simple </a:t>
            </a:r>
            <a:r>
              <a:rPr lang="ru-RU" dirty="0" smtClean="0"/>
              <a:t>по схеме идентичен </a:t>
            </a:r>
            <a:r>
              <a:rPr lang="en-US" dirty="0" smtClean="0"/>
              <a:t>Present Simple </a:t>
            </a:r>
            <a:r>
              <a:rPr lang="en-US" dirty="0" smtClean="0"/>
              <a:t>,</a:t>
            </a:r>
            <a:r>
              <a:rPr lang="ru-RU" dirty="0"/>
              <a:t> </a:t>
            </a:r>
            <a:r>
              <a:rPr lang="ru-RU" dirty="0" smtClean="0"/>
              <a:t>поэтому</a:t>
            </a:r>
            <a:r>
              <a:rPr lang="en-US" dirty="0" smtClean="0"/>
              <a:t>,</a:t>
            </a:r>
            <a:r>
              <a:rPr lang="ru-RU" dirty="0" smtClean="0"/>
              <a:t> в отрицании нам нужен снова вспомогательный глагол </a:t>
            </a:r>
            <a:r>
              <a:rPr lang="en-US" dirty="0" smtClean="0"/>
              <a:t>do, </a:t>
            </a:r>
            <a:r>
              <a:rPr lang="ru-RU" dirty="0" smtClean="0"/>
              <a:t>только в прошедшем времени- </a:t>
            </a:r>
            <a:r>
              <a:rPr lang="en-US" dirty="0" smtClean="0">
                <a:solidFill>
                  <a:srgbClr val="FF0000"/>
                </a:solidFill>
              </a:rPr>
              <a:t>did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Схема</a:t>
            </a:r>
            <a:r>
              <a:rPr lang="en-US" dirty="0" smtClean="0"/>
              <a:t>:</a:t>
            </a:r>
            <a:r>
              <a:rPr lang="ru-RU" dirty="0" smtClean="0"/>
              <a:t>                       + </a:t>
            </a:r>
            <a:r>
              <a:rPr lang="en-US" dirty="0" smtClean="0">
                <a:solidFill>
                  <a:srgbClr val="FF0000"/>
                </a:solidFill>
              </a:rPr>
              <a:t>didn’t  </a:t>
            </a:r>
            <a:r>
              <a:rPr lang="en-US" dirty="0" smtClean="0"/>
              <a:t>+ </a:t>
            </a:r>
            <a:r>
              <a:rPr lang="ru-RU" dirty="0" smtClean="0">
                <a:solidFill>
                  <a:srgbClr val="00B050"/>
                </a:solidFill>
              </a:rPr>
              <a:t>действие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!</a:t>
            </a:r>
            <a:r>
              <a:rPr lang="ru-RU" dirty="0" smtClean="0">
                <a:solidFill>
                  <a:srgbClr val="FF0000"/>
                </a:solidFill>
              </a:rPr>
              <a:t> Никаких окончаний у глагола нет </a:t>
            </a:r>
          </a:p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didn’t</a:t>
            </a:r>
            <a:r>
              <a:rPr lang="en-US" dirty="0" smtClean="0"/>
              <a:t> work yesterday </a:t>
            </a:r>
          </a:p>
          <a:p>
            <a:pPr marL="0" indent="0">
              <a:buNone/>
            </a:pPr>
            <a:r>
              <a:rPr lang="en-US" dirty="0" smtClean="0"/>
              <a:t>She </a:t>
            </a:r>
            <a:r>
              <a:rPr lang="en-US" dirty="0" smtClean="0">
                <a:solidFill>
                  <a:srgbClr val="FF0000"/>
                </a:solidFill>
              </a:rPr>
              <a:t>didn’t </a:t>
            </a:r>
            <a:r>
              <a:rPr lang="en-US" dirty="0" smtClean="0"/>
              <a:t>call me </a:t>
            </a:r>
          </a:p>
          <a:p>
            <a:pPr marL="0" indent="0">
              <a:buNone/>
            </a:pPr>
            <a:r>
              <a:rPr lang="en-US" dirty="0" smtClean="0"/>
              <a:t>They </a:t>
            </a:r>
            <a:r>
              <a:rPr lang="en-US" dirty="0" smtClean="0">
                <a:solidFill>
                  <a:srgbClr val="FF0000"/>
                </a:solidFill>
              </a:rPr>
              <a:t>didn’t</a:t>
            </a:r>
            <a:r>
              <a:rPr lang="en-US" dirty="0" smtClean="0"/>
              <a:t> </a:t>
            </a:r>
            <a:r>
              <a:rPr lang="en-US" dirty="0" smtClean="0"/>
              <a:t>do yoga last month </a:t>
            </a:r>
            <a:endParaRPr lang="en-US" dirty="0"/>
          </a:p>
          <a:p>
            <a:pPr marL="0" indent="0">
              <a:buNone/>
            </a:pP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3074" name="Picture 2" descr="C:\Users\User\Desktop\МАТЕРИАЛЫ ДЛЯЫ УРОКОВ\emoji\emoji_u1f60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863" y="3756931"/>
            <a:ext cx="503464" cy="503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64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Как задавать вопросы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Схема </a:t>
            </a:r>
            <a:r>
              <a:rPr lang="en-US" dirty="0" smtClean="0"/>
              <a:t>:</a:t>
            </a:r>
            <a:r>
              <a:rPr lang="ru-RU" dirty="0" smtClean="0"/>
              <a:t>      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id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+       + </a:t>
            </a:r>
            <a:r>
              <a:rPr lang="ru-RU" dirty="0" smtClean="0">
                <a:solidFill>
                  <a:srgbClr val="00B050"/>
                </a:solidFill>
              </a:rPr>
              <a:t>действие </a:t>
            </a:r>
            <a:r>
              <a:rPr lang="ru-RU" dirty="0">
                <a:solidFill>
                  <a:srgbClr val="00B050"/>
                </a:solidFill>
              </a:rPr>
              <a:t>?</a:t>
            </a:r>
            <a:endParaRPr lang="ru-RU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Помните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  <a:r>
              <a:rPr lang="ru-RU" dirty="0" smtClean="0">
                <a:solidFill>
                  <a:srgbClr val="FF0000"/>
                </a:solidFill>
              </a:rPr>
              <a:t> что к глаголу (действия ) никакие окончания не </a:t>
            </a:r>
            <a:r>
              <a:rPr lang="ru-RU" dirty="0" smtClean="0">
                <a:solidFill>
                  <a:srgbClr val="FF0000"/>
                </a:solidFill>
              </a:rPr>
              <a:t>нужны</a:t>
            </a:r>
            <a:r>
              <a:rPr lang="en-US" dirty="0" smtClean="0">
                <a:solidFill>
                  <a:srgbClr val="FF0000"/>
                </a:solidFill>
              </a:rPr>
              <a:t>!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Did</a:t>
            </a:r>
            <a:r>
              <a:rPr lang="en-US" dirty="0" smtClean="0"/>
              <a:t> you go for a walk yesterday</a:t>
            </a:r>
            <a:r>
              <a:rPr lang="ru-RU" dirty="0" smtClean="0"/>
              <a:t>?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Did </a:t>
            </a:r>
            <a:r>
              <a:rPr lang="en-US" dirty="0" smtClean="0"/>
              <a:t>she go to the party last night</a:t>
            </a:r>
            <a:r>
              <a:rPr lang="ru-RU" dirty="0" smtClean="0"/>
              <a:t>?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Did</a:t>
            </a:r>
            <a:r>
              <a:rPr lang="en-US" dirty="0" smtClean="0"/>
              <a:t> he post anything to Facebook</a:t>
            </a:r>
            <a:r>
              <a:rPr lang="ru-RU" dirty="0" smtClean="0"/>
              <a:t>?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Did</a:t>
            </a:r>
            <a:r>
              <a:rPr lang="en-US" dirty="0" smtClean="0"/>
              <a:t> they buy a puppy two days ago</a:t>
            </a:r>
            <a:r>
              <a:rPr lang="ru-RU" dirty="0" smtClean="0"/>
              <a:t>?</a:t>
            </a: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1026" name="Picture 2" descr="C:\Users\User\Desktop\МАТЕРИАЛЫ ДЛЯЫ УРОКОВ\emoji\emoji_u1f60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359477"/>
            <a:ext cx="348343" cy="34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58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 </a:t>
            </a:r>
            <a:r>
              <a:rPr lang="ru-RU" dirty="0" smtClean="0"/>
              <a:t>Служебные слова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p</a:t>
            </a:r>
            <a:r>
              <a:rPr lang="en-US" dirty="0" smtClean="0"/>
              <a:t>ast</a:t>
            </a:r>
            <a:r>
              <a:rPr lang="en-US" dirty="0" smtClean="0"/>
              <a:t> </a:t>
            </a:r>
            <a:r>
              <a:rPr lang="en-US" dirty="0" smtClean="0"/>
              <a:t>simple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Last </a:t>
            </a:r>
            <a:r>
              <a:rPr lang="en-US" dirty="0" smtClean="0"/>
              <a:t>– </a:t>
            </a:r>
            <a:r>
              <a:rPr lang="ru-RU" dirty="0" smtClean="0"/>
              <a:t>прошлый (</a:t>
            </a:r>
            <a:r>
              <a:rPr lang="en-US" dirty="0" smtClean="0"/>
              <a:t>last Monday - </a:t>
            </a:r>
            <a:r>
              <a:rPr lang="ru-RU" dirty="0" smtClean="0"/>
              <a:t>прошлый понедельник</a:t>
            </a:r>
            <a:r>
              <a:rPr lang="en-US" dirty="0" smtClean="0"/>
              <a:t>, last month - </a:t>
            </a:r>
            <a:r>
              <a:rPr lang="ru-RU" dirty="0" smtClean="0"/>
              <a:t> в прошлом месяце</a:t>
            </a:r>
            <a:r>
              <a:rPr lang="en-US" dirty="0" smtClean="0"/>
              <a:t>)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Ago</a:t>
            </a:r>
            <a:r>
              <a:rPr lang="en-US" dirty="0" smtClean="0"/>
              <a:t> – </a:t>
            </a:r>
            <a:r>
              <a:rPr lang="ru-RU" dirty="0" smtClean="0"/>
              <a:t>назад ( </a:t>
            </a:r>
            <a:r>
              <a:rPr lang="en-US" dirty="0" smtClean="0"/>
              <a:t>two weeks ago – </a:t>
            </a:r>
            <a:r>
              <a:rPr lang="ru-RU" dirty="0" smtClean="0"/>
              <a:t>две недели назад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en-US" dirty="0" smtClean="0"/>
              <a:t>one year ago – </a:t>
            </a:r>
            <a:r>
              <a:rPr lang="ru-RU" dirty="0" smtClean="0"/>
              <a:t>год назад)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Yesterday </a:t>
            </a:r>
            <a:r>
              <a:rPr lang="en-US" dirty="0" smtClean="0"/>
              <a:t>– </a:t>
            </a:r>
            <a:r>
              <a:rPr lang="ru-RU" dirty="0" smtClean="0"/>
              <a:t>вчера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day before yesterday </a:t>
            </a:r>
            <a:r>
              <a:rPr lang="en-US" dirty="0" smtClean="0"/>
              <a:t>– </a:t>
            </a:r>
            <a:r>
              <a:rPr lang="ru-RU" dirty="0" smtClean="0"/>
              <a:t>позавчера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In </a:t>
            </a:r>
            <a:r>
              <a:rPr lang="en-US" dirty="0" smtClean="0"/>
              <a:t>1985 – </a:t>
            </a:r>
            <a:r>
              <a:rPr lang="ru-RU" dirty="0" smtClean="0"/>
              <a:t>в 1985 году 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931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Simple / Present Perfect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084865"/>
              </p:ext>
            </p:extLst>
          </p:nvPr>
        </p:nvGraphicFramePr>
        <p:xfrm>
          <a:off x="212271" y="1368425"/>
          <a:ext cx="7886700" cy="567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/>
                <a:gridCol w="39433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Past Simple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  <a:r>
                        <a:rPr lang="en-US" baseline="0" dirty="0" smtClean="0"/>
                        <a:t> Perfect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События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,</a:t>
                      </a:r>
                      <a:r>
                        <a:rPr lang="ru-RU" baseline="0" dirty="0" smtClean="0"/>
                        <a:t> которые произошли в определенное время в прошлом. </a:t>
                      </a:r>
                      <a:r>
                        <a:rPr lang="en-US" baseline="0" dirty="0" smtClean="0"/>
                        <a:t>She bought a new car last month (</a:t>
                      </a:r>
                      <a:r>
                        <a:rPr lang="ru-RU" baseline="0" dirty="0" smtClean="0"/>
                        <a:t>Она купила новую машину в прошлом месяце)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События которые произошли в неопределенное время</a:t>
                      </a:r>
                      <a:r>
                        <a:rPr lang="ru-RU" baseline="0" dirty="0" smtClean="0"/>
                        <a:t> (не знаем когда) </a:t>
                      </a:r>
                      <a:r>
                        <a:rPr lang="en-US" baseline="0" dirty="0" smtClean="0"/>
                        <a:t>She has bought a car.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Привычки</a:t>
                      </a:r>
                      <a:r>
                        <a:rPr lang="ru-RU" baseline="0" dirty="0" smtClean="0"/>
                        <a:t> в прошлом или то</a:t>
                      </a:r>
                      <a:r>
                        <a:rPr lang="en-US" baseline="0" dirty="0" smtClean="0"/>
                        <a:t>,</a:t>
                      </a:r>
                      <a:r>
                        <a:rPr lang="ru-RU" baseline="0" dirty="0" smtClean="0"/>
                        <a:t>чем раньше занимались</a:t>
                      </a:r>
                      <a:r>
                        <a:rPr lang="en-US" baseline="0" dirty="0" smtClean="0"/>
                        <a:t>. When I was a child a played chess (</a:t>
                      </a:r>
                      <a:r>
                        <a:rPr lang="ru-RU" baseline="0" dirty="0" smtClean="0"/>
                        <a:t>Когда я был ребенком</a:t>
                      </a:r>
                      <a:r>
                        <a:rPr lang="en-US" baseline="0" dirty="0" smtClean="0"/>
                        <a:t>,</a:t>
                      </a:r>
                      <a:r>
                        <a:rPr lang="ru-RU" baseline="0" dirty="0" smtClean="0"/>
                        <a:t> я играл в шахматы)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Действия</a:t>
                      </a:r>
                      <a:r>
                        <a:rPr lang="en-US" dirty="0" smtClean="0"/>
                        <a:t>,</a:t>
                      </a:r>
                      <a:r>
                        <a:rPr lang="ru-RU" baseline="0" dirty="0" smtClean="0"/>
                        <a:t> которые произошли недавно</a:t>
                      </a:r>
                      <a:r>
                        <a:rPr lang="en-US" baseline="0" dirty="0" smtClean="0"/>
                        <a:t>,</a:t>
                      </a:r>
                      <a:r>
                        <a:rPr lang="ru-RU" baseline="0" dirty="0" smtClean="0"/>
                        <a:t> только что</a:t>
                      </a:r>
                      <a:r>
                        <a:rPr lang="en-US" baseline="0" dirty="0" smtClean="0"/>
                        <a:t>,</a:t>
                      </a:r>
                      <a:r>
                        <a:rPr lang="ru-RU" baseline="0" dirty="0" smtClean="0"/>
                        <a:t> мы видим результат этого действия 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сейчас</a:t>
                      </a:r>
                      <a:r>
                        <a:rPr lang="en-US" baseline="0" dirty="0" smtClean="0"/>
                        <a:t>. He has painted the room </a:t>
                      </a:r>
                      <a:r>
                        <a:rPr lang="ru-RU" baseline="0" dirty="0" smtClean="0"/>
                        <a:t>(Он покрасил комнату) Мы видим свежевыкрашенную комнату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Действия происходят</a:t>
                      </a:r>
                      <a:r>
                        <a:rPr lang="ru-RU" baseline="0" dirty="0" smtClean="0"/>
                        <a:t> один за одним </a:t>
                      </a:r>
                      <a:r>
                        <a:rPr lang="en-US" baseline="0" dirty="0" smtClean="0"/>
                        <a:t>,</a:t>
                      </a:r>
                      <a:r>
                        <a:rPr lang="ru-RU" baseline="0" dirty="0" smtClean="0"/>
                        <a:t> в хронологическом порядке. </a:t>
                      </a:r>
                      <a:r>
                        <a:rPr lang="en-US" baseline="0" dirty="0" smtClean="0"/>
                        <a:t>He woke up, washed his face, had breakfast, got dressed and went out (</a:t>
                      </a:r>
                      <a:r>
                        <a:rPr lang="ru-RU" baseline="0" dirty="0" smtClean="0"/>
                        <a:t>Он проснулся</a:t>
                      </a:r>
                      <a:r>
                        <a:rPr lang="en-US" baseline="0" dirty="0" smtClean="0"/>
                        <a:t>,</a:t>
                      </a:r>
                      <a:r>
                        <a:rPr lang="ru-RU" baseline="0" dirty="0" smtClean="0"/>
                        <a:t> умылся</a:t>
                      </a:r>
                      <a:r>
                        <a:rPr lang="en-US" baseline="0" dirty="0" smtClean="0"/>
                        <a:t>,</a:t>
                      </a:r>
                      <a:r>
                        <a:rPr lang="ru-RU" baseline="0" dirty="0" smtClean="0"/>
                        <a:t> позавтракал</a:t>
                      </a:r>
                      <a:r>
                        <a:rPr lang="en-US" baseline="0" dirty="0" smtClean="0"/>
                        <a:t>,</a:t>
                      </a:r>
                      <a:r>
                        <a:rPr lang="ru-RU" baseline="0" dirty="0" smtClean="0"/>
                        <a:t> оделся и вышел)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Действия</a:t>
                      </a:r>
                      <a:r>
                        <a:rPr lang="en-US" dirty="0" smtClean="0"/>
                        <a:t>,</a:t>
                      </a:r>
                      <a:r>
                        <a:rPr lang="ru-RU" baseline="0" dirty="0" smtClean="0"/>
                        <a:t> которые начались в прошлом и до сих пор продолжаются. </a:t>
                      </a:r>
                      <a:r>
                        <a:rPr lang="en-US" baseline="0" dirty="0" smtClean="0"/>
                        <a:t>She has lived here for 10 years (</a:t>
                      </a:r>
                      <a:r>
                        <a:rPr lang="ru-RU" baseline="0" dirty="0" smtClean="0"/>
                        <a:t>Она прожила здесь 10 лет) и 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до сих пор живет 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19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444714"/>
              </p:ext>
            </p:extLst>
          </p:nvPr>
        </p:nvGraphicFramePr>
        <p:xfrm>
          <a:off x="628650" y="1825625"/>
          <a:ext cx="78867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/>
                <a:gridCol w="39433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Past</a:t>
                      </a:r>
                      <a:r>
                        <a:rPr lang="en-US" baseline="0" dirty="0" smtClean="0"/>
                        <a:t> Simple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Perfect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Действия</a:t>
                      </a:r>
                      <a:r>
                        <a:rPr lang="en-US" baseline="0" dirty="0" smtClean="0"/>
                        <a:t>,</a:t>
                      </a:r>
                      <a:r>
                        <a:rPr lang="ru-RU" baseline="0" dirty="0" smtClean="0"/>
                        <a:t> которые больше не могут повториться (биография исторических личностей). </a:t>
                      </a:r>
                      <a:r>
                        <a:rPr lang="en-US" baseline="0" dirty="0" smtClean="0"/>
                        <a:t>I spoke to Princess Diana (</a:t>
                      </a:r>
                      <a:r>
                        <a:rPr lang="ru-RU" baseline="0" dirty="0" smtClean="0"/>
                        <a:t>я разговаривал в Принцессой Дианой) так как принцессы больше нет</a:t>
                      </a:r>
                      <a:r>
                        <a:rPr lang="en-US" baseline="0" dirty="0" smtClean="0"/>
                        <a:t>,</a:t>
                      </a:r>
                      <a:r>
                        <a:rPr lang="ru-RU" baseline="0" dirty="0" smtClean="0"/>
                        <a:t> действия не могут повториться снова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Действия</a:t>
                      </a:r>
                      <a:r>
                        <a:rPr lang="en-US" baseline="0" dirty="0" smtClean="0"/>
                        <a:t>,</a:t>
                      </a:r>
                      <a:r>
                        <a:rPr lang="ru-RU" baseline="0" dirty="0" smtClean="0"/>
                        <a:t> которые могут повториться. </a:t>
                      </a:r>
                      <a:r>
                        <a:rPr lang="en-US" baseline="0" dirty="0" smtClean="0"/>
                        <a:t>I have spoken to Selena Gomez (</a:t>
                      </a:r>
                      <a:r>
                        <a:rPr lang="ru-RU" baseline="0" dirty="0" smtClean="0"/>
                        <a:t>Я поговорил с Селеной </a:t>
                      </a:r>
                      <a:r>
                        <a:rPr lang="ru-RU" baseline="0" dirty="0" err="1" smtClean="0"/>
                        <a:t>Гомез</a:t>
                      </a:r>
                      <a:r>
                        <a:rPr lang="ru-RU" baseline="0" dirty="0" smtClean="0"/>
                        <a:t>) Она жива и действия теоретически могут повториться  снова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3461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</TotalTime>
  <Words>585</Words>
  <Application>Microsoft Office PowerPoint</Application>
  <PresentationFormat>Экран (4:3)</PresentationFormat>
  <Paragraphs>60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Past Simple</vt:lpstr>
      <vt:lpstr>Slide title</vt:lpstr>
      <vt:lpstr>     Используем для того, чтобы выразить</vt:lpstr>
      <vt:lpstr>             Как строятся утвердительные предложения</vt:lpstr>
      <vt:lpstr>       Как сделать отрицательные предложения</vt:lpstr>
      <vt:lpstr>     Как задавать вопросы </vt:lpstr>
      <vt:lpstr>        Служебные слова в past simple </vt:lpstr>
      <vt:lpstr>Past Simple / Present Perfect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</cp:lastModifiedBy>
  <cp:revision>19</cp:revision>
  <dcterms:created xsi:type="dcterms:W3CDTF">2020-01-15T13:21:13Z</dcterms:created>
  <dcterms:modified xsi:type="dcterms:W3CDTF">2020-04-07T23:19:10Z</dcterms:modified>
</cp:coreProperties>
</file>