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2" r:id="rId6"/>
    <p:sldId id="265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0836"/>
    <a:srgbClr val="D260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25" autoAdjust="0"/>
  </p:normalViewPr>
  <p:slideViewPr>
    <p:cSldViewPr snapToGrid="0">
      <p:cViewPr>
        <p:scale>
          <a:sx n="93" d="100"/>
          <a:sy n="93" d="100"/>
        </p:scale>
        <p:origin x="-1166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1729F-D870-4CBD-9E74-2DCA03BE2837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C3C00-D8B2-400B-BD01-E5D9178B1A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981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C3C00-D8B2-400B-BD01-E5D9178B1A2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072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945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72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34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10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732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92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7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39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294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452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8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A889A-3DB7-44D0-BB4D-371D2234BE8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01CDD-C2CC-43B3-8377-09275C5192E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989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3390075"/>
            <a:ext cx="4846320" cy="2387600"/>
          </a:xfrm>
        </p:spPr>
        <p:txBody>
          <a:bodyPr>
            <a:normAutofit/>
          </a:bodyPr>
          <a:lstStyle/>
          <a:p>
            <a:pPr algn="r"/>
            <a:r>
              <a:rPr lang="en-US" b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140836"/>
                </a:solidFill>
                <a:effectLst>
                  <a:outerShdw dist="38100" dir="2700000" algn="bl" rotWithShape="0">
                    <a:srgbClr val="D2609B"/>
                  </a:outerShdw>
                </a:effectLst>
                <a:latin typeface="+mn-lt"/>
              </a:rPr>
              <a:t>Past </a:t>
            </a:r>
            <a:r>
              <a:rPr lang="en-US" b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140836"/>
                </a:solidFill>
                <a:effectLst>
                  <a:outerShdw dist="38100" dir="2700000" algn="bl" rotWithShape="0">
                    <a:srgbClr val="D2609B"/>
                  </a:outerShdw>
                </a:effectLst>
                <a:latin typeface="+mn-lt"/>
              </a:rPr>
              <a:t>Perfect</a:t>
            </a:r>
            <a:endParaRPr lang="en-US" b="1" dirty="0">
              <a:ln w="13462">
                <a:solidFill>
                  <a:schemeClr val="bg1"/>
                </a:solidFill>
                <a:prstDash val="solid"/>
              </a:ln>
              <a:solidFill>
                <a:srgbClr val="140836"/>
              </a:solidFill>
              <a:effectLst>
                <a:outerShdw dist="38100" dir="2700000" algn="bl" rotWithShape="0">
                  <a:srgbClr val="D2609B"/>
                </a:outerShd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11112" y="5777675"/>
            <a:ext cx="1993392" cy="439610"/>
          </a:xfrm>
        </p:spPr>
        <p:txBody>
          <a:bodyPr/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02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960" y="237111"/>
            <a:ext cx="6622542" cy="796162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76400" y="4166616"/>
            <a:ext cx="5105403" cy="555625"/>
            <a:chOff x="1248" y="1440"/>
            <a:chExt cx="3216" cy="350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190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 smtClean="0">
                  <a:solidFill>
                    <a:srgbClr val="000000"/>
                  </a:solidFill>
                </a:rPr>
                <a:t>Как строятся вопросы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1676400" y="1652016"/>
            <a:ext cx="5362576" cy="555625"/>
            <a:chOff x="1248" y="2030"/>
            <a:chExt cx="3378" cy="350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23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 smtClean="0">
                  <a:solidFill>
                    <a:srgbClr val="000000"/>
                  </a:solidFill>
                </a:rPr>
                <a:t>Для чего нужен </a:t>
              </a:r>
              <a:r>
                <a:rPr lang="en-US" sz="2400" dirty="0" smtClean="0">
                  <a:solidFill>
                    <a:srgbClr val="000000"/>
                  </a:solidFill>
                </a:rPr>
                <a:t>Past Perfect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1676400" y="2490216"/>
            <a:ext cx="7497767" cy="555625"/>
            <a:chOff x="1248" y="2640"/>
            <a:chExt cx="4723" cy="350"/>
          </a:xfrm>
        </p:grpSpPr>
        <p:sp>
          <p:nvSpPr>
            <p:cNvPr id="15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371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 smtClean="0">
                  <a:solidFill>
                    <a:srgbClr val="000000"/>
                  </a:solidFill>
                </a:rPr>
                <a:t>Как строятся утвердительные предложения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19" name="Group 17"/>
          <p:cNvGrpSpPr>
            <a:grpSpLocks/>
          </p:cNvGrpSpPr>
          <p:nvPr/>
        </p:nvGrpSpPr>
        <p:grpSpPr bwMode="auto">
          <a:xfrm>
            <a:off x="1676400" y="3328416"/>
            <a:ext cx="7366004" cy="555625"/>
            <a:chOff x="1248" y="3230"/>
            <a:chExt cx="4640" cy="350"/>
          </a:xfrm>
        </p:grpSpPr>
        <p:sp>
          <p:nvSpPr>
            <p:cNvPr id="20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363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 smtClean="0">
                  <a:solidFill>
                    <a:srgbClr val="000000"/>
                  </a:solidFill>
                </a:rPr>
                <a:t>Как строятся отрицательные предложения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24" name="Group 22"/>
          <p:cNvGrpSpPr>
            <a:grpSpLocks/>
          </p:cNvGrpSpPr>
          <p:nvPr/>
        </p:nvGrpSpPr>
        <p:grpSpPr bwMode="auto">
          <a:xfrm>
            <a:off x="1676400" y="5027041"/>
            <a:ext cx="5822953" cy="555625"/>
            <a:chOff x="1248" y="3230"/>
            <a:chExt cx="3668" cy="350"/>
          </a:xfrm>
        </p:grpSpPr>
        <p:sp>
          <p:nvSpPr>
            <p:cNvPr id="25" name="Line 23"/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gray">
            <a:xfrm>
              <a:off x="1773" y="3289"/>
              <a:ext cx="314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 smtClean="0">
                  <a:solidFill>
                    <a:srgbClr val="000000"/>
                  </a:solidFill>
                </a:rPr>
                <a:t>Сравнение </a:t>
              </a:r>
              <a:r>
                <a:rPr lang="en-US" sz="2400" dirty="0" smtClean="0">
                  <a:solidFill>
                    <a:srgbClr val="000000"/>
                  </a:solidFill>
                </a:rPr>
                <a:t>Past Perfect </a:t>
              </a:r>
              <a:r>
                <a:rPr lang="ru-RU" sz="2400" dirty="0" smtClean="0">
                  <a:solidFill>
                    <a:srgbClr val="000000"/>
                  </a:solidFill>
                </a:rPr>
                <a:t>с </a:t>
              </a:r>
              <a:r>
                <a:rPr lang="en-US" sz="2400" dirty="0" smtClean="0">
                  <a:solidFill>
                    <a:srgbClr val="000000"/>
                  </a:solidFill>
                </a:rPr>
                <a:t>Past Simple</a:t>
              </a:r>
              <a:r>
                <a:rPr lang="ru-RU" sz="2400" dirty="0" smtClean="0">
                  <a:solidFill>
                    <a:srgbClr val="000000"/>
                  </a:solidFill>
                </a:rPr>
                <a:t>  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789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Используем для того</a:t>
            </a:r>
            <a:r>
              <a:rPr lang="en-US" dirty="0" smtClean="0"/>
              <a:t>,</a:t>
            </a:r>
            <a:r>
              <a:rPr lang="ru-RU" dirty="0" smtClean="0"/>
              <a:t> чтобы выразить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То</a:t>
            </a:r>
            <a:r>
              <a:rPr lang="en-US" dirty="0" smtClean="0"/>
              <a:t>,</a:t>
            </a:r>
            <a:r>
              <a:rPr lang="ru-RU" dirty="0" smtClean="0"/>
              <a:t> что мы делали</a:t>
            </a:r>
            <a:r>
              <a:rPr lang="en-US" dirty="0" smtClean="0"/>
              <a:t>,</a:t>
            </a:r>
            <a:r>
              <a:rPr lang="ru-RU" dirty="0" smtClean="0"/>
              <a:t> до какого-то момента в прошлом. Ученики покинули класс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до того как прозвенел звонок </a:t>
            </a:r>
          </a:p>
          <a:p>
            <a:r>
              <a:rPr lang="en-US" dirty="0" smtClean="0"/>
              <a:t>Past Perfect – </a:t>
            </a:r>
            <a:r>
              <a:rPr lang="ru-RU" dirty="0" smtClean="0"/>
              <a:t>это тоже самое</a:t>
            </a:r>
            <a:r>
              <a:rPr lang="en-US" dirty="0" smtClean="0"/>
              <a:t>,</a:t>
            </a:r>
            <a:r>
              <a:rPr lang="ru-RU" dirty="0" smtClean="0"/>
              <a:t> что и </a:t>
            </a:r>
            <a:r>
              <a:rPr lang="en-US" dirty="0" smtClean="0"/>
              <a:t>Present Perfect </a:t>
            </a:r>
            <a:r>
              <a:rPr lang="ru-RU" dirty="0" smtClean="0"/>
              <a:t>только в контексте прошедшего. Если в </a:t>
            </a:r>
            <a:r>
              <a:rPr lang="en-US" dirty="0" smtClean="0"/>
              <a:t>Present Perfect </a:t>
            </a:r>
            <a:r>
              <a:rPr lang="ru-RU" dirty="0" smtClean="0"/>
              <a:t>мы показывали результат </a:t>
            </a:r>
            <a:r>
              <a:rPr lang="en-US" dirty="0" smtClean="0"/>
              <a:t>“She is happy. She has won the race”  </a:t>
            </a:r>
            <a:r>
              <a:rPr lang="ru-RU" dirty="0" smtClean="0"/>
              <a:t>то в </a:t>
            </a:r>
            <a:r>
              <a:rPr lang="en-US" dirty="0" smtClean="0"/>
              <a:t>Past Perfect </a:t>
            </a:r>
            <a:r>
              <a:rPr lang="ru-RU" dirty="0" smtClean="0"/>
              <a:t>мы делаем тоже самое</a:t>
            </a:r>
            <a:r>
              <a:rPr lang="en-US" dirty="0" smtClean="0"/>
              <a:t>,</a:t>
            </a:r>
            <a:r>
              <a:rPr lang="ru-RU" dirty="0" smtClean="0"/>
              <a:t> только в прошедшем </a:t>
            </a:r>
            <a:r>
              <a:rPr lang="en-US" dirty="0" smtClean="0"/>
              <a:t>“She was happy. She had won the race”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947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      Как строятся утвердительные 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Схема</a:t>
            </a:r>
          </a:p>
          <a:p>
            <a:pPr marL="0" indent="0">
              <a:buNone/>
            </a:pPr>
            <a:r>
              <a:rPr lang="ru-RU" dirty="0" smtClean="0"/>
              <a:t>                                    + </a:t>
            </a:r>
            <a:r>
              <a:rPr lang="en-US" dirty="0" smtClean="0"/>
              <a:t>+ had+ </a:t>
            </a:r>
            <a:r>
              <a:rPr lang="ru-RU" dirty="0" smtClean="0">
                <a:solidFill>
                  <a:srgbClr val="00B050"/>
                </a:solidFill>
              </a:rPr>
              <a:t>действие 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rgbClr val="FF0000"/>
                </a:solidFill>
              </a:rPr>
              <a:t>ed</a:t>
            </a:r>
            <a:r>
              <a:rPr lang="en-US" dirty="0" smtClean="0">
                <a:solidFill>
                  <a:srgbClr val="FF0000"/>
                </a:solidFill>
              </a:rPr>
              <a:t>/3</a:t>
            </a:r>
            <a:r>
              <a:rPr lang="ru-RU" dirty="0" smtClean="0">
                <a:solidFill>
                  <a:srgbClr val="FF0000"/>
                </a:solidFill>
              </a:rPr>
              <a:t>ф</a:t>
            </a:r>
            <a:r>
              <a:rPr lang="en-US" dirty="0" smtClean="0"/>
              <a:t>)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The dog </a:t>
            </a:r>
            <a:r>
              <a:rPr lang="en-US" dirty="0" smtClean="0">
                <a:solidFill>
                  <a:srgbClr val="FF0000"/>
                </a:solidFill>
              </a:rPr>
              <a:t>had jumped </a:t>
            </a:r>
            <a:r>
              <a:rPr lang="en-US" dirty="0" smtClean="0"/>
              <a:t>over the hedge and before I call</a:t>
            </a:r>
            <a:r>
              <a:rPr lang="en-US" dirty="0" smtClean="0">
                <a:solidFill>
                  <a:srgbClr val="FF0000"/>
                </a:solidFill>
              </a:rPr>
              <a:t>ed </a:t>
            </a:r>
            <a:r>
              <a:rPr lang="en-US" dirty="0" smtClean="0"/>
              <a:t>her back </a:t>
            </a:r>
          </a:p>
          <a:p>
            <a:pPr marL="0" indent="0">
              <a:buNone/>
            </a:pPr>
            <a:r>
              <a:rPr lang="en-US" dirty="0" smtClean="0"/>
              <a:t>He worri</a:t>
            </a:r>
            <a:r>
              <a:rPr lang="en-US" dirty="0" smtClean="0">
                <a:solidFill>
                  <a:srgbClr val="FF0000"/>
                </a:solidFill>
              </a:rPr>
              <a:t>ed</a:t>
            </a:r>
            <a:r>
              <a:rPr lang="en-US" dirty="0" smtClean="0"/>
              <a:t> so much, he </a:t>
            </a:r>
            <a:r>
              <a:rPr lang="en-US" dirty="0" smtClean="0">
                <a:solidFill>
                  <a:srgbClr val="FF0000"/>
                </a:solidFill>
              </a:rPr>
              <a:t>had lost</a:t>
            </a:r>
            <a:r>
              <a:rPr lang="en-US" dirty="0" smtClean="0"/>
              <a:t> his dog</a:t>
            </a:r>
          </a:p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dirty="0" smtClean="0">
                <a:solidFill>
                  <a:srgbClr val="FF0000"/>
                </a:solidFill>
              </a:rPr>
              <a:t>had finished </a:t>
            </a:r>
            <a:r>
              <a:rPr lang="en-US" dirty="0" smtClean="0"/>
              <a:t>eating by the time they arriv</a:t>
            </a:r>
            <a:r>
              <a:rPr lang="en-US" dirty="0" smtClean="0">
                <a:solidFill>
                  <a:srgbClr val="FF0000"/>
                </a:solidFill>
              </a:rPr>
              <a:t>ed </a:t>
            </a:r>
          </a:p>
        </p:txBody>
      </p:sp>
      <p:pic>
        <p:nvPicPr>
          <p:cNvPr id="2050" name="Picture 2" descr="C:\Users\User\Desktop\МАТЕРИАЛЫ ДЛЯЫ УРОКОВ\emoji\emoji_u1f60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0643" y="2375805"/>
            <a:ext cx="348343" cy="348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005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Как сделать отрицательные 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Схема</a:t>
            </a:r>
            <a:r>
              <a:rPr lang="en-US" dirty="0" smtClean="0"/>
              <a:t>:</a:t>
            </a:r>
            <a:r>
              <a:rPr lang="ru-RU" dirty="0" smtClean="0"/>
              <a:t>                       + </a:t>
            </a:r>
            <a:r>
              <a:rPr lang="en-US" dirty="0" smtClean="0">
                <a:solidFill>
                  <a:srgbClr val="FF0000"/>
                </a:solidFill>
              </a:rPr>
              <a:t>hadn’t  </a:t>
            </a:r>
            <a:r>
              <a:rPr lang="en-US" dirty="0" smtClean="0"/>
              <a:t>+ </a:t>
            </a:r>
            <a:r>
              <a:rPr lang="ru-RU" dirty="0" smtClean="0">
                <a:solidFill>
                  <a:srgbClr val="00B050"/>
                </a:solidFill>
              </a:rPr>
              <a:t>действие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ed</a:t>
            </a:r>
            <a:r>
              <a:rPr lang="en-US" dirty="0" smtClean="0">
                <a:solidFill>
                  <a:srgbClr val="FF0000"/>
                </a:solidFill>
              </a:rPr>
              <a:t>/3</a:t>
            </a:r>
            <a:r>
              <a:rPr lang="ru-RU" dirty="0" smtClean="0">
                <a:solidFill>
                  <a:srgbClr val="FF0000"/>
                </a:solidFill>
              </a:rPr>
              <a:t>ф)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I </a:t>
            </a:r>
            <a:r>
              <a:rPr lang="en-US" dirty="0" smtClean="0">
                <a:solidFill>
                  <a:srgbClr val="FF0000"/>
                </a:solidFill>
              </a:rPr>
              <a:t>hadn’t done </a:t>
            </a:r>
            <a:r>
              <a:rPr lang="en-US" dirty="0" smtClean="0"/>
              <a:t>my work before the boss asked to show him the documents </a:t>
            </a:r>
          </a:p>
          <a:p>
            <a:pPr marL="0" indent="0">
              <a:buNone/>
            </a:pPr>
            <a:r>
              <a:rPr lang="en-US" dirty="0" smtClean="0"/>
              <a:t>She didn’t come to school because she </a:t>
            </a:r>
            <a:r>
              <a:rPr lang="en-US" dirty="0" smtClean="0">
                <a:solidFill>
                  <a:srgbClr val="FF0000"/>
                </a:solidFill>
              </a:rPr>
              <a:t>hadn’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 arrived to </a:t>
            </a:r>
            <a:r>
              <a:rPr lang="en-US" dirty="0" smtClean="0"/>
              <a:t>the city </a:t>
            </a:r>
          </a:p>
          <a:p>
            <a:pPr marL="0" indent="0">
              <a:buNone/>
            </a:pPr>
            <a:r>
              <a:rPr lang="en-US" dirty="0" smtClean="0"/>
              <a:t>We didn’t have money because our boss </a:t>
            </a:r>
            <a:r>
              <a:rPr lang="en-US" dirty="0" smtClean="0">
                <a:solidFill>
                  <a:srgbClr val="FF0000"/>
                </a:solidFill>
              </a:rPr>
              <a:t>had not paid</a:t>
            </a:r>
            <a:r>
              <a:rPr lang="en-US" dirty="0" smtClean="0"/>
              <a:t> the salaries to us</a:t>
            </a:r>
            <a:endParaRPr lang="en-US" dirty="0"/>
          </a:p>
          <a:p>
            <a:pPr marL="0" indent="0">
              <a:buNone/>
            </a:pP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3074" name="Picture 2" descr="C:\Users\User\Desktop\МАТЕРИАЛЫ ДЛЯЫ УРОКОВ\emoji\emoji_u1f60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7177" y="2352674"/>
            <a:ext cx="503464" cy="503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964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Как задавать вопросы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Схема </a:t>
            </a:r>
            <a:r>
              <a:rPr lang="en-US" dirty="0" smtClean="0"/>
              <a:t>:</a:t>
            </a:r>
            <a:r>
              <a:rPr lang="ru-RU" dirty="0" smtClean="0"/>
              <a:t>       </a:t>
            </a:r>
            <a:r>
              <a:rPr lang="en-US" dirty="0" smtClean="0">
                <a:solidFill>
                  <a:srgbClr val="FF0000"/>
                </a:solidFill>
              </a:rPr>
              <a:t>Had +       + </a:t>
            </a:r>
            <a:r>
              <a:rPr lang="ru-RU" dirty="0" smtClean="0">
                <a:solidFill>
                  <a:srgbClr val="00B050"/>
                </a:solidFill>
              </a:rPr>
              <a:t>действие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ed</a:t>
            </a:r>
            <a:r>
              <a:rPr lang="en-US" dirty="0" smtClean="0">
                <a:solidFill>
                  <a:srgbClr val="FF0000"/>
                </a:solidFill>
              </a:rPr>
              <a:t>/3</a:t>
            </a:r>
            <a:r>
              <a:rPr lang="ru-RU" dirty="0" smtClean="0">
                <a:solidFill>
                  <a:srgbClr val="FF0000"/>
                </a:solidFill>
              </a:rPr>
              <a:t>ф)</a:t>
            </a:r>
            <a:r>
              <a:rPr lang="ru-RU" dirty="0" smtClean="0"/>
              <a:t> </a:t>
            </a:r>
            <a:r>
              <a:rPr lang="ru-RU" dirty="0"/>
              <a:t>?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Had</a:t>
            </a:r>
            <a:r>
              <a:rPr lang="en-US" dirty="0" smtClean="0"/>
              <a:t> you </a:t>
            </a:r>
            <a:r>
              <a:rPr lang="en-US" dirty="0" smtClean="0">
                <a:solidFill>
                  <a:srgbClr val="FF0000"/>
                </a:solidFill>
              </a:rPr>
              <a:t>gone </a:t>
            </a:r>
            <a:r>
              <a:rPr lang="en-US" dirty="0" smtClean="0"/>
              <a:t>for a walk before you did homework</a:t>
            </a:r>
            <a:r>
              <a:rPr lang="ru-RU" dirty="0" smtClean="0"/>
              <a:t>?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Had </a:t>
            </a:r>
            <a:r>
              <a:rPr lang="en-US" dirty="0" smtClean="0"/>
              <a:t>she </a:t>
            </a:r>
            <a:r>
              <a:rPr lang="en-US" dirty="0" smtClean="0">
                <a:solidFill>
                  <a:srgbClr val="FF0000"/>
                </a:solidFill>
              </a:rPr>
              <a:t>visited</a:t>
            </a:r>
            <a:r>
              <a:rPr lang="en-US" dirty="0" smtClean="0"/>
              <a:t> the grandma before she went back home</a:t>
            </a:r>
            <a:r>
              <a:rPr lang="ru-RU" dirty="0" smtClean="0"/>
              <a:t>?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Had</a:t>
            </a:r>
            <a:r>
              <a:rPr lang="en-US" dirty="0" smtClean="0"/>
              <a:t> he </a:t>
            </a:r>
            <a:r>
              <a:rPr lang="en-US" dirty="0" smtClean="0">
                <a:solidFill>
                  <a:srgbClr val="FF0000"/>
                </a:solidFill>
              </a:rPr>
              <a:t>posted</a:t>
            </a:r>
            <a:r>
              <a:rPr lang="en-US" dirty="0" smtClean="0"/>
              <a:t> anything to Facebook before you advised him</a:t>
            </a:r>
            <a:r>
              <a:rPr lang="ru-RU" dirty="0" smtClean="0"/>
              <a:t>?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Had</a:t>
            </a:r>
            <a:r>
              <a:rPr lang="en-US" dirty="0" smtClean="0"/>
              <a:t> they bought a puppy before asked the permission</a:t>
            </a:r>
            <a:r>
              <a:rPr lang="ru-RU" dirty="0" smtClean="0"/>
              <a:t>?</a:t>
            </a: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1026" name="Picture 2" descr="C:\Users\User\Desktop\МАТЕРИАЛЫ ДЛЯЫ УРОКОВ\emoji\emoji_u1f60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359477"/>
            <a:ext cx="348343" cy="348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58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By…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By – </a:t>
            </a:r>
            <a:r>
              <a:rPr lang="ru-RU" dirty="0" smtClean="0"/>
              <a:t>к какому-то моменту</a:t>
            </a:r>
          </a:p>
          <a:p>
            <a:pPr marL="0" indent="0">
              <a:buNone/>
            </a:pPr>
            <a:r>
              <a:rPr lang="en-US" dirty="0" smtClean="0"/>
              <a:t>She had come to the concert hall by the beginning of the concert </a:t>
            </a:r>
          </a:p>
        </p:txBody>
      </p:sp>
    </p:spTree>
    <p:extLst>
      <p:ext uri="{BB962C8B-B14F-4D97-AF65-F5344CB8AC3E}">
        <p14:creationId xmlns:p14="http://schemas.microsoft.com/office/powerpoint/2010/main" val="338931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Simple / Present Perfect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5857482"/>
              </p:ext>
            </p:extLst>
          </p:nvPr>
        </p:nvGraphicFramePr>
        <p:xfrm>
          <a:off x="212271" y="1368425"/>
          <a:ext cx="7886700" cy="513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/>
                <a:gridCol w="39433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Past Simple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Past</a:t>
                      </a:r>
                      <a:r>
                        <a:rPr lang="en-US" baseline="0" dirty="0" smtClean="0"/>
                        <a:t>  Perfect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События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smtClean="0"/>
                        <a:t>,</a:t>
                      </a:r>
                      <a:r>
                        <a:rPr lang="ru-RU" baseline="0" dirty="0" smtClean="0"/>
                        <a:t> которые произошли в определенное время в прошлом. </a:t>
                      </a:r>
                      <a:r>
                        <a:rPr lang="en-US" baseline="0" dirty="0" smtClean="0"/>
                        <a:t>She bought a new car last month (</a:t>
                      </a:r>
                      <a:r>
                        <a:rPr lang="ru-RU" baseline="0" dirty="0" smtClean="0"/>
                        <a:t>Она купила новую машину в прошлом месяце)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События</a:t>
                      </a:r>
                      <a:r>
                        <a:rPr lang="ru-RU" baseline="0" dirty="0" smtClean="0"/>
                        <a:t> произошли до того</a:t>
                      </a:r>
                      <a:r>
                        <a:rPr lang="en-US" baseline="0" dirty="0" smtClean="0"/>
                        <a:t>,</a:t>
                      </a:r>
                      <a:r>
                        <a:rPr lang="ru-RU" baseline="0" dirty="0" smtClean="0"/>
                        <a:t> как что-то произошло (</a:t>
                      </a:r>
                      <a:r>
                        <a:rPr lang="en-US" baseline="0" dirty="0" smtClean="0"/>
                        <a:t>She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had watched </a:t>
                      </a:r>
                      <a:r>
                        <a:rPr lang="en-US" baseline="0" dirty="0" smtClean="0"/>
                        <a:t>this film that’s why she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didn’t go </a:t>
                      </a:r>
                      <a:r>
                        <a:rPr lang="en-US" baseline="0" dirty="0" smtClean="0"/>
                        <a:t>to the cinema with her friends)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Привычки</a:t>
                      </a:r>
                      <a:r>
                        <a:rPr lang="ru-RU" baseline="0" dirty="0" smtClean="0"/>
                        <a:t> в прошлом или то</a:t>
                      </a:r>
                      <a:r>
                        <a:rPr lang="en-US" baseline="0" dirty="0" smtClean="0"/>
                        <a:t>,</a:t>
                      </a:r>
                      <a:r>
                        <a:rPr lang="ru-RU" baseline="0" dirty="0" smtClean="0"/>
                        <a:t>чем раньше занимались</a:t>
                      </a:r>
                      <a:r>
                        <a:rPr lang="en-US" baseline="0" dirty="0" smtClean="0"/>
                        <a:t>. When I was a child a played chess (</a:t>
                      </a:r>
                      <a:r>
                        <a:rPr lang="ru-RU" baseline="0" dirty="0" smtClean="0"/>
                        <a:t>Когда я был ребенком</a:t>
                      </a:r>
                      <a:r>
                        <a:rPr lang="en-US" baseline="0" dirty="0" smtClean="0"/>
                        <a:t>,</a:t>
                      </a:r>
                      <a:r>
                        <a:rPr lang="ru-RU" baseline="0" dirty="0" smtClean="0"/>
                        <a:t> я играл в шахматы)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</a:t>
                      </a:r>
                      <a:r>
                        <a:rPr lang="ru-RU" baseline="0" dirty="0" smtClean="0"/>
                        <a:t> в прошлом. (</a:t>
                      </a:r>
                      <a:r>
                        <a:rPr lang="en-US" baseline="0" dirty="0" smtClean="0"/>
                        <a:t>They asked me to choose the color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. I had chosen </a:t>
                      </a:r>
                      <a:r>
                        <a:rPr lang="en-US" baseline="0" dirty="0" smtClean="0"/>
                        <a:t>the red one)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Действия происходят</a:t>
                      </a:r>
                      <a:r>
                        <a:rPr lang="ru-RU" baseline="0" dirty="0" smtClean="0"/>
                        <a:t> один за одним </a:t>
                      </a:r>
                      <a:r>
                        <a:rPr lang="en-US" baseline="0" dirty="0" smtClean="0"/>
                        <a:t>,</a:t>
                      </a:r>
                      <a:r>
                        <a:rPr lang="ru-RU" baseline="0" dirty="0" smtClean="0"/>
                        <a:t> в хронологическом порядке. </a:t>
                      </a:r>
                      <a:r>
                        <a:rPr lang="en-US" baseline="0" dirty="0" smtClean="0"/>
                        <a:t>He woke up, washed his face, had breakfast, got dressed and went out (</a:t>
                      </a:r>
                      <a:r>
                        <a:rPr lang="ru-RU" baseline="0" dirty="0" smtClean="0"/>
                        <a:t>Он проснулся</a:t>
                      </a:r>
                      <a:r>
                        <a:rPr lang="en-US" baseline="0" dirty="0" smtClean="0"/>
                        <a:t>,</a:t>
                      </a:r>
                      <a:r>
                        <a:rPr lang="ru-RU" baseline="0" dirty="0" smtClean="0"/>
                        <a:t> умылся</a:t>
                      </a:r>
                      <a:r>
                        <a:rPr lang="en-US" baseline="0" dirty="0" smtClean="0"/>
                        <a:t>,</a:t>
                      </a:r>
                      <a:r>
                        <a:rPr lang="ru-RU" baseline="0" dirty="0" smtClean="0"/>
                        <a:t> позавтракал</a:t>
                      </a:r>
                      <a:r>
                        <a:rPr lang="en-US" baseline="0" dirty="0" smtClean="0"/>
                        <a:t>,</a:t>
                      </a:r>
                      <a:r>
                        <a:rPr lang="ru-RU" baseline="0" dirty="0" smtClean="0"/>
                        <a:t> оделся и вышел)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By.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Действия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которые произошли 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к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какому-то моменту 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в прошлом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.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By 10 o’clock I had finished my work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719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5972531"/>
              </p:ext>
            </p:extLst>
          </p:nvPr>
        </p:nvGraphicFramePr>
        <p:xfrm>
          <a:off x="628650" y="1825625"/>
          <a:ext cx="394335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Past</a:t>
                      </a:r>
                      <a:r>
                        <a:rPr lang="en-US" baseline="0" dirty="0" smtClean="0"/>
                        <a:t> Simple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Действия</a:t>
                      </a:r>
                      <a:r>
                        <a:rPr lang="en-US" baseline="0" dirty="0" smtClean="0"/>
                        <a:t>,</a:t>
                      </a:r>
                      <a:r>
                        <a:rPr lang="ru-RU" baseline="0" dirty="0" smtClean="0"/>
                        <a:t> которые больше не могут повториться (биография исторических личностей). </a:t>
                      </a:r>
                      <a:r>
                        <a:rPr lang="en-US" baseline="0" dirty="0" smtClean="0"/>
                        <a:t>I spoke to Princess Diana (</a:t>
                      </a:r>
                      <a:r>
                        <a:rPr lang="ru-RU" baseline="0" dirty="0" smtClean="0"/>
                        <a:t>я разговаривал в Принцессой Дианой) так как принцессы больше нет</a:t>
                      </a:r>
                      <a:r>
                        <a:rPr lang="en-US" baseline="0" dirty="0" smtClean="0"/>
                        <a:t>,</a:t>
                      </a:r>
                      <a:r>
                        <a:rPr lang="ru-RU" baseline="0" dirty="0" smtClean="0"/>
                        <a:t> действия не могут повториться снова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3461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</TotalTime>
  <Words>501</Words>
  <Application>Microsoft Office PowerPoint</Application>
  <PresentationFormat>Экран (4:3)</PresentationFormat>
  <Paragraphs>52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Past Perfect</vt:lpstr>
      <vt:lpstr>Slide title</vt:lpstr>
      <vt:lpstr>     Используем для того, чтобы выразить</vt:lpstr>
      <vt:lpstr>             Как строятся утвердительные предложения</vt:lpstr>
      <vt:lpstr>       Как сделать отрицательные предложения</vt:lpstr>
      <vt:lpstr>     Как задавать вопросы </vt:lpstr>
      <vt:lpstr>By…</vt:lpstr>
      <vt:lpstr>Past Simple / Present Perfect 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User</cp:lastModifiedBy>
  <cp:revision>24</cp:revision>
  <dcterms:created xsi:type="dcterms:W3CDTF">2020-01-15T13:21:13Z</dcterms:created>
  <dcterms:modified xsi:type="dcterms:W3CDTF">2020-04-08T11:06:17Z</dcterms:modified>
</cp:coreProperties>
</file>