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995" r:id="rId6"/>
    <p:sldMasterId id="2147484043" r:id="rId7"/>
    <p:sldMasterId id="2147484055" r:id="rId8"/>
  </p:sldMasterIdLst>
  <p:notesMasterIdLst>
    <p:notesMasterId r:id="rId17"/>
  </p:notesMasterIdLst>
  <p:handoutMasterIdLst>
    <p:handoutMasterId r:id="rId18"/>
  </p:handoutMasterIdLst>
  <p:sldIdLst>
    <p:sldId id="391" r:id="rId9"/>
    <p:sldId id="425" r:id="rId10"/>
    <p:sldId id="444" r:id="rId11"/>
    <p:sldId id="440" r:id="rId12"/>
    <p:sldId id="445" r:id="rId13"/>
    <p:sldId id="446" r:id="rId14"/>
    <p:sldId id="447" r:id="rId15"/>
    <p:sldId id="261" r:id="rId16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E3192"/>
    <a:srgbClr val="ED1B24"/>
    <a:srgbClr val="EF503A"/>
    <a:srgbClr val="CC0000"/>
    <a:srgbClr val="990033"/>
    <a:srgbClr val="F15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3" autoAdjust="0"/>
  </p:normalViewPr>
  <p:slideViewPr>
    <p:cSldViewPr>
      <p:cViewPr>
        <p:scale>
          <a:sx n="90" d="100"/>
          <a:sy n="90" d="100"/>
        </p:scale>
        <p:origin x="-2208" y="-10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F88B23-9694-4A4C-91CF-83A107F4051D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149B7-D4A8-41CD-80C6-BC9BC91A6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70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5D9E8-DC11-4F88-B055-7C6033DE779E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042E8-DB45-4D3D-A82D-A6AC747B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AF25C5-A627-43F6-A001-A5835A4BD53A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B16CB7-428C-484F-8B8C-742AD9E589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9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51FA-8605-4720-AB93-90AF295C6CB9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224-97F7-490A-B934-2FB382DE1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CF97-62A0-4DAC-9DB1-FF17090F65A7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ABE5-8475-4850-83F6-7462E2500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36CF-0A3C-47F8-B04A-48650009F402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B2A-DF0C-4AB6-BF86-A51512CD5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5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51FA-8605-4720-AB93-90AF295C6CB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224-97F7-490A-B934-2FB382DE131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93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174-92FE-4ED6-A0B6-A3018A59DA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6B28-C4C4-49E3-8878-E65BC629A7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5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E4C0-960A-4A48-9145-4D58019AC6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374-394E-4758-8D1C-9EB470881A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74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AD4-6070-4172-BE3C-8EA8647C55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0F0-A63A-473E-9150-0C876367BA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002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CEAC-74A8-424F-A716-F561F079D9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A911-33B7-49BB-938F-5F8AAA854E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5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E159-1827-435F-A2CD-E4511BA35A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5A75-6807-418F-8B59-FE4B1D9546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368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EE3-CC60-4559-B239-70DBD044A0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D642-FCC7-4B45-8CC8-F769D80877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29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0E5-34C9-4658-9C1C-38FD876929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E1AD-5C48-4B5F-91DC-2A2FC960F57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7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174-92FE-4ED6-A0B6-A3018A59DA4B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6B28-C4C4-49E3-8878-E65BC629A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BE4-FF3B-4D8D-8C61-82BF246C4C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BC9-D748-423D-9CB1-BA9C45FBA0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08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CF97-62A0-4DAC-9DB1-FF17090F6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ABE5-8475-4850-83F6-7462E25008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41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36CF-0A3C-47F8-B04A-48650009F4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B2A-DF0C-4AB6-BF86-A51512CD5F5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94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9096-539B-401D-8683-0EA4DFBA590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1CE2-35B2-463C-806A-DFF15E529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93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9C0E-9185-4A62-A409-05FC748ACFC6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A930-4DBC-44B2-B661-2C45C812F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9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B6982-079B-4BEF-8A0C-C7FBA641AB52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40B1-CF83-4B38-B031-E2C94CE68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55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948D2-A08B-4A8D-8C73-A710779CF71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6C1A-C686-4225-A44C-7B1A83E8C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92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FAA2-1EA6-4B9A-9A1B-D16233F25937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04BD-AA41-4D12-BD53-C33CF673A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462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6721-4BBC-4ED2-BE87-E83AB6433722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3467-6ECB-4C15-877B-A8CD039D4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92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505B-884D-435B-A595-6F8F4B679A0D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778A-6114-42FE-8ECA-F64466D39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5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E4C0-960A-4A48-9145-4D58019AC6B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374-394E-4758-8D1C-9EB47088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866E-2763-4639-AF59-226BE0C50CAB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7ACB-C425-484D-B96E-54E2DFAD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117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36FC-2393-473A-9DAB-F2BFF2DB0C99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F2605-C6A2-40FF-9012-260BF5E48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44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BD36-664D-4945-AE04-9FB6B8F98DD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4A5C-B928-4321-89CB-C09DA4BB3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084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BE99-9929-47CE-BB5F-38E1F4039D03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98A6-1BDB-462D-BF9D-B51D6A1E0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988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4A9B-AF83-440B-8A59-840F1FCC47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B0C2-7FDA-4593-977B-D376A3FA94E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941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E87F-A8BB-4BB3-9DD0-0F23AE22A5F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DBFF-1766-4ACC-A739-E9F4B67332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31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E371-851D-43D5-89E0-A9CCB958A07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D51E6-9D73-40FB-B6A2-B344689CE2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18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E291-23DC-4993-88FE-F3169052E5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D04C-3039-4618-8454-FD091AE18F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897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F420-345E-481B-9894-B29BB89A95B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4119-8DBE-4A9D-ADB9-D08CC4666D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854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4317-16A0-47F0-819C-FAE20B13D8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13B23-4DAB-4575-B82B-FD604F5031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AD4-6070-4172-BE3C-8EA8647C554E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0F0-A63A-473E-9150-0C876367B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2361-D90C-4BF4-B029-674C761949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B4E2-9E04-4D89-A864-7689B0EECB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3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95F1-0A05-4AC2-B9CA-E372FD31B9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A9C4-18CE-4F1D-96AD-AE88792170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382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1752-0EF3-4666-983D-6E1F1CCAC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64DF-2FC3-46B1-A9E1-B25FDBFFE8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188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183B-9632-4A60-95AB-BBCEAF9B6F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4B9FF-3106-4D58-BC92-F26D9D33B3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46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B5F3-8465-4BDF-862A-8248DA92C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6A53-EA76-4122-8B1F-BDF9D0A375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3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CEAC-74A8-424F-A716-F561F079D9A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A911-33B7-49BB-938F-5F8AAA854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E159-1827-435F-A2CD-E4511BA35A48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5A75-6807-418F-8B59-FE4B1D954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EE3-CC60-4559-B239-70DBD044A060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D642-FCC7-4B45-8CC8-F769D8087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0E5-34C9-4658-9C1C-38FD876929AB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E1AD-5C48-4B5F-91DC-2A2FC960F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7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BE4-FF3B-4D8D-8C61-82BF246C4C2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BC9-D748-423D-9CB1-BA9C45FBA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339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339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339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E1F12-A712-4AE9-9E32-66E7461C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9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9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9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E1F12-A712-4AE9-9E32-66E7461C4D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0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34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B9E4477-47BC-4519-BF3A-B87167CE46D0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34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34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776CEF8-1188-4C34-B80E-E94E801DE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55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CE8A30-DB3C-4AC2-89B9-860DA2815E8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95DCF-1678-4DC1-BAF9-77111AB221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6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363838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Управление </a:t>
            </a:r>
            <a:r>
              <a:rPr lang="ru-RU" sz="2400" dirty="0">
                <a:solidFill>
                  <a:srgbClr val="2E3192"/>
                </a:solidFill>
                <a:latin typeface="Cambria" panose="02040503050406030204" pitchFamily="18" charset="0"/>
              </a:rPr>
              <a:t>оценки качества общего </a:t>
            </a:r>
            <a:r>
              <a:rPr lang="ru-RU" sz="2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образования</a:t>
            </a:r>
            <a:endParaRPr lang="ru-RU" sz="2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214130"/>
            <a:ext cx="5857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Цели и задачи проекта</a:t>
            </a:r>
            <a:endParaRPr lang="ru-RU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39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1453948" y="243774"/>
            <a:ext cx="7488238" cy="48083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ea typeface="Calibri"/>
                <a:cs typeface="Times New Roman"/>
              </a:rPr>
              <a:t>ФЦПРО 2016-2020 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9622"/>
            <a:ext cx="8856984" cy="352839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Постановление Правительства </a:t>
            </a: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Российской Федерации </a:t>
            </a:r>
            <a:r>
              <a:rPr lang="ru-RU" sz="2400" b="1" dirty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от 23.05.2015 </a:t>
            </a: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№ </a:t>
            </a: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497</a:t>
            </a:r>
            <a:endParaRPr lang="en-US" sz="2400" b="1" dirty="0" smtClean="0">
              <a:solidFill>
                <a:srgbClr val="333399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«О </a:t>
            </a:r>
            <a:r>
              <a:rPr lang="ru-RU" sz="2400" b="1" dirty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Федеральной целевой программе развития образования </a:t>
            </a: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2016 - 2020 </a:t>
            </a:r>
            <a:r>
              <a:rPr lang="ru-RU" sz="24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годы»</a:t>
            </a:r>
            <a:endParaRPr lang="ru-RU" sz="2400" b="1" dirty="0">
              <a:solidFill>
                <a:srgbClr val="333399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мероприятие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5.1. </a:t>
            </a:r>
            <a:r>
              <a:rPr lang="ru-RU" sz="2400" dirty="0">
                <a:solidFill>
                  <a:srgbClr val="333399"/>
                </a:solidFill>
                <a:latin typeface="Cambria" panose="02040503050406030204" pitchFamily="18" charset="0"/>
                <a:cs typeface="Times New Roman" pitchFamily="18" charset="0"/>
              </a:rPr>
              <a:t>«Развитие национально-региональной системы независимой оценки качества общего образования через реализацию пилотных региональных проектов и создание национальных механизмов оценки качества»</a:t>
            </a:r>
          </a:p>
        </p:txBody>
      </p:sp>
    </p:spTree>
    <p:extLst>
      <p:ext uri="{BB962C8B-B14F-4D97-AF65-F5344CB8AC3E}">
        <p14:creationId xmlns:p14="http://schemas.microsoft.com/office/powerpoint/2010/main" val="3959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87049" y="-20538"/>
            <a:ext cx="777180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E3192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Анализ региональной системы оценки качества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образования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07654"/>
            <a:ext cx="8712968" cy="27363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</a:pPr>
            <a:r>
              <a:rPr lang="ru-RU" sz="2800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Одним из целевых показателей предоставления субсидий является </a:t>
            </a:r>
            <a:r>
              <a:rPr lang="ru-RU" sz="28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sz="2800" b="1" dirty="0">
                <a:solidFill>
                  <a:srgbClr val="333399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оснащение </a:t>
            </a:r>
            <a:r>
              <a:rPr lang="ru-RU" sz="28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РЦОИ и ППЭ</a:t>
            </a:r>
            <a:endParaRPr lang="ru-RU" sz="2800" b="1" dirty="0">
              <a:solidFill>
                <a:srgbClr val="333399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1419267" y="20491"/>
            <a:ext cx="7488238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>
                <a:solidFill>
                  <a:srgbClr val="333399"/>
                </a:solidFill>
                <a:latin typeface="Cambria" panose="02040503050406030204" pitchFamily="18" charset="0"/>
                <a:ea typeface="Calibri"/>
                <a:cs typeface="Times New Roman"/>
              </a:rPr>
              <a:t>Планируемые значения целевых показателей эффективности предоставления субсидии </a:t>
            </a:r>
            <a:endParaRPr lang="ru-RU" sz="2400" b="1" dirty="0" smtClean="0">
              <a:solidFill>
                <a:srgbClr val="333399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2036"/>
              </p:ext>
            </p:extLst>
          </p:nvPr>
        </p:nvGraphicFramePr>
        <p:xfrm>
          <a:off x="323527" y="1491631"/>
          <a:ext cx="8712969" cy="3292005"/>
        </p:xfrm>
        <a:graphic>
          <a:graphicData uri="http://schemas.openxmlformats.org/drawingml/2006/table">
            <a:tbl>
              <a:tblPr firstRow="1" firstCol="1" bandRow="1" bandCol="1">
                <a:tableStyleId>{912C8C85-51F0-491E-9774-3900AFEF0FD7}</a:tableStyleId>
              </a:tblPr>
              <a:tblGrid>
                <a:gridCol w="5184577"/>
                <a:gridCol w="1944216"/>
                <a:gridCol w="1584176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Наименование характеристики 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соответствующих показателей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Минимальные требования для отдельного субъекта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РФ -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получателя субсидии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Предложение субъекта Российской Федерации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 anchor="ctr"/>
                </a:tc>
              </a:tr>
              <a:tr h="105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Увеличение доли ППЭ, обеспеченных высокопроизводительными сканерами для выполнения сканирования экзаменационных работ участников ЕГЭ в </a:t>
                      </a:r>
                      <a:r>
                        <a:rPr lang="ru-RU" sz="1400" dirty="0" smtClean="0"/>
                        <a:t>ППЭ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в день проведения экзамена </a:t>
                      </a:r>
                      <a:r>
                        <a:rPr lang="ru-RU" sz="1400" dirty="0" smtClean="0"/>
                        <a:t>(</a:t>
                      </a:r>
                      <a:r>
                        <a:rPr lang="ru-RU" sz="1400" dirty="0"/>
                        <a:t>в процентах)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не менее </a:t>
                      </a:r>
                      <a:r>
                        <a:rPr lang="ru-RU" sz="1400" dirty="0" smtClean="0"/>
                        <a:t>чем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на </a:t>
                      </a:r>
                      <a:r>
                        <a:rPr lang="ru-RU" sz="1400" dirty="0"/>
                        <a:t>10 процентов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 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/>
                </a:tc>
              </a:tr>
              <a:tr h="791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Увеличение доли ППЭ, обеспеченных высокопроизводительными принтерами для использования технологии «Печать КИМ в ППЭ» (в процентах)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не менее чем </a:t>
                      </a: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на </a:t>
                      </a:r>
                      <a:r>
                        <a:rPr lang="ru-RU" sz="1400" dirty="0"/>
                        <a:t>10 процентов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 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/>
                </a:tc>
              </a:tr>
              <a:tr h="82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Увеличение уровня оснащенности РЦОИ современным оборудованием для повышения скорости обработки экзаменационных материалов (в процентах) 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не менее чем </a:t>
                      </a: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на </a:t>
                      </a:r>
                      <a:r>
                        <a:rPr lang="ru-RU" sz="1400" dirty="0"/>
                        <a:t>5 процентов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 </a:t>
                      </a:r>
                      <a:endParaRPr lang="ru-RU" sz="1400" b="0" dirty="0">
                        <a:solidFill>
                          <a:srgbClr val="333399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50307" marR="503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3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87049" y="165869"/>
            <a:ext cx="7771801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E3192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dirty="0"/>
              <a:t>Требования к техническому оснащению </a:t>
            </a:r>
            <a:r>
              <a:rPr lang="ru-RU" dirty="0" smtClean="0"/>
              <a:t>РЦОИ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97636"/>
              </p:ext>
            </p:extLst>
          </p:nvPr>
        </p:nvGraphicFramePr>
        <p:xfrm>
          <a:off x="179512" y="1059582"/>
          <a:ext cx="8784974" cy="24482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55643"/>
                <a:gridCol w="1145866"/>
                <a:gridCol w="993084"/>
                <a:gridCol w="1222257"/>
                <a:gridCol w="1145866"/>
                <a:gridCol w="1222258"/>
              </a:tblGrid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РЦОИ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До 2500 чел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До </a:t>
                      </a:r>
                      <a:r>
                        <a:rPr lang="ru-RU" sz="2000" u="none" strike="noStrike" dirty="0" smtClean="0">
                          <a:effectLst/>
                        </a:rPr>
                        <a:t>5000 </a:t>
                      </a:r>
                      <a:r>
                        <a:rPr lang="ru-RU" sz="2000" u="none" strike="noStrike" dirty="0" smtClean="0">
                          <a:effectLst/>
                        </a:rPr>
                        <a:t>чел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До </a:t>
                      </a:r>
                      <a:r>
                        <a:rPr lang="ru-RU" sz="2000" u="none" strike="noStrike" dirty="0" smtClean="0">
                          <a:effectLst/>
                        </a:rPr>
                        <a:t>10000 </a:t>
                      </a:r>
                      <a:r>
                        <a:rPr lang="ru-RU" sz="2000" u="none" strike="noStrike" dirty="0" smtClean="0">
                          <a:effectLst/>
                        </a:rPr>
                        <a:t>чел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До </a:t>
                      </a:r>
                      <a:r>
                        <a:rPr lang="ru-RU" sz="2000" u="none" strike="noStrike" dirty="0" smtClean="0">
                          <a:effectLst/>
                        </a:rPr>
                        <a:t>15000 </a:t>
                      </a:r>
                      <a:r>
                        <a:rPr lang="ru-RU" sz="2000" u="none" strike="noStrike" dirty="0" smtClean="0">
                          <a:effectLst/>
                        </a:rPr>
                        <a:t>чел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До </a:t>
                      </a:r>
                      <a:r>
                        <a:rPr lang="ru-RU" sz="2000" u="none" strike="noStrike" dirty="0" smtClean="0">
                          <a:effectLst/>
                        </a:rPr>
                        <a:t>30000 </a:t>
                      </a:r>
                      <a:r>
                        <a:rPr lang="ru-RU" sz="2000" u="none" strike="noStrike" dirty="0" smtClean="0">
                          <a:effectLst/>
                        </a:rPr>
                        <a:t>чел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Промышленный сканер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Промышленный принтер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Рабочие станции специалистов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66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55607"/>
              </p:ext>
            </p:extLst>
          </p:nvPr>
        </p:nvGraphicFramePr>
        <p:xfrm>
          <a:off x="179512" y="3723878"/>
          <a:ext cx="8784976" cy="10972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04656"/>
                <a:gridCol w="2880320"/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Рабочая станция для получения электронных образов бланков ответов участников ЕГЭ из ППЭ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Рабочая станция для загрузки электронных образов бланков ответов участников ЕГЭ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35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87049" y="-20538"/>
            <a:ext cx="777180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E3192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dirty="0"/>
              <a:t>Требования к техническому оснащению ППЭ для печати КИМ в аудиториях ППЭ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79423"/>
              </p:ext>
            </p:extLst>
          </p:nvPr>
        </p:nvGraphicFramePr>
        <p:xfrm>
          <a:off x="107504" y="987574"/>
          <a:ext cx="8928992" cy="39915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72608"/>
                <a:gridCol w="1584176"/>
                <a:gridCol w="1872208"/>
              </a:tblGrid>
              <a:tr h="348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Наименование оборудования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Кол-во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Резерв (на ППЭ)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3268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 dirty="0">
                          <a:effectLst/>
                        </a:rPr>
                        <a:t>Рабочая станция для печати КИМ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Кол-во ауд. х 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3268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 dirty="0">
                          <a:effectLst/>
                        </a:rPr>
                        <a:t>Локальный лазерный принтер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Кол-во ауд. х 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902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 dirty="0">
                          <a:effectLst/>
                        </a:rPr>
                        <a:t>Рабочая станция для авторизации (в штабе ППЭ)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9770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 dirty="0">
                          <a:effectLst/>
                        </a:rPr>
                        <a:t>Рабочая станция сканирования в ППЭ (в штабе ППЭ)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854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>
                          <a:effectLst/>
                        </a:rPr>
                        <a:t>Сканер (в штабе ППЭ)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902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>
                          <a:effectLst/>
                        </a:rPr>
                        <a:t>Резервный </a:t>
                      </a:r>
                      <a:r>
                        <a:rPr lang="en-US" sz="2000" u="none" strike="noStrike">
                          <a:effectLst/>
                        </a:rPr>
                        <a:t>USB-</a:t>
                      </a:r>
                      <a:r>
                        <a:rPr lang="ru-RU" sz="2000" u="none" strike="noStrike">
                          <a:effectLst/>
                        </a:rPr>
                        <a:t>модем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3268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2000" u="none" strike="noStrike" dirty="0">
                          <a:effectLst/>
                        </a:rPr>
                        <a:t>Резервный внешний </a:t>
                      </a:r>
                      <a:r>
                        <a:rPr lang="en-US" sz="2000" u="none" strike="noStrike" dirty="0">
                          <a:effectLst/>
                        </a:rPr>
                        <a:t>CD-ROM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0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87049" y="-20538"/>
            <a:ext cx="777180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E3192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dirty="0"/>
              <a:t>Требования к техническому оснащению ППЭ для печати КИМ в аудиториях ППЭ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91630"/>
            <a:ext cx="8712968" cy="31683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Приоритетное оснащение оборудованием удаленных от центра ППЭ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endParaRPr lang="ru-RU" sz="2800" b="1" dirty="0">
              <a:solidFill>
                <a:srgbClr val="333399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33399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Наличие резервного оборудования для каждой из позиций</a:t>
            </a:r>
          </a:p>
        </p:txBody>
      </p:sp>
    </p:spTree>
    <p:extLst>
      <p:ext uri="{BB962C8B-B14F-4D97-AF65-F5344CB8AC3E}">
        <p14:creationId xmlns:p14="http://schemas.microsoft.com/office/powerpoint/2010/main" val="192020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1981" y="2500389"/>
            <a:ext cx="6051464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2E3192"/>
                </a:solidFill>
                <a:latin typeface="Cambria" panose="02040503050406030204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емченко Презентация схемы 08.10.20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7de74d-0576-4f64-94f1-0981946002d6">C7SY476UVPAM-52-228396</_dlc_DocId>
    <_dlc_DocIdUrl xmlns="357de74d-0576-4f64-94f1-0981946002d6">
      <Url>http://mp27/Docs/_layouts/DocIdRedir.aspx?ID=C7SY476UVPAM-52-228396</Url>
      <Description>C7SY476UVPAM-52-228396</Description>
    </_dlc_DocIdUrl>
    <Project_Value xmlns="cd3664f2-095a-4f8b-9d55-6e8dac6b38e9">80bbf775-14f1-11e1-8ae5-003048d4ff32</Project_Value>
    <l6ea12c2109f40bda277d1a9858ecc92 xmlns="cd3664f2-095a-4f8b-9d55-6e8dac6b38e9">
      <Terms xmlns="http://schemas.microsoft.com/office/infopath/2007/PartnerControls"/>
    </l6ea12c2109f40bda277d1a9858ecc92>
    <IconOverlay xmlns="http://schemas.microsoft.com/sharepoint/v4" xsi:nil="true"/>
    <DocType xmlns="cd3664f2-095a-4f8b-9d55-6e8dac6b38e9" xsi:nil="true"/>
    <Program xmlns="cd3664f2-095a-4f8b-9d55-6e8dac6b38e9" xsi:nil="true"/>
    <a39f889c817340af9831b8d13b13a208 xmlns="cd3664f2-095a-4f8b-9d55-6e8dac6b38e9">
      <Terms xmlns="http://schemas.microsoft.com/office/infopath/2007/PartnerControls"/>
    </a39f889c817340af9831b8d13b13a208>
    <Uniq xmlns="cd3664f2-095a-4f8b-9d55-6e8dac6b38e9" xsi:nil="true"/>
    <DocTypeChoose xmlns="cd3664f2-095a-4f8b-9d55-6e8dac6b38e9">Презентация</DocTypeChoose>
    <Project xmlns="cd3664f2-095a-4f8b-9d55-6e8dac6b38e9">Рособрнадзор</Project>
    <Program_Value xmlns="cd3664f2-095a-4f8b-9d55-6e8dac6b38e9" xsi:nil="true"/>
    <TaxCatchAll xmlns="357de74d-0576-4f64-94f1-0981946002d6">
      <Value>29</Value>
    </TaxCatchAll>
    <g943717a092c4fc1b62636c74327ccfa xmlns="cd3664f2-095a-4f8b-9d55-6e8dac6b38e9">
      <Terms xmlns="http://schemas.microsoft.com/office/infopath/2007/PartnerControls">
        <TermInfo xmlns="http://schemas.microsoft.com/office/infopath/2007/PartnerControls">
          <TermName xmlns="http://schemas.microsoft.com/office/infopath/2007/PartnerControls">ДМП</TermName>
          <TermId xmlns="http://schemas.microsoft.com/office/infopath/2007/PartnerControls">3e3ca49e-6427-40d8-bc11-0597c9532f93</TermId>
        </TermInfo>
      </Terms>
    </g943717a092c4fc1b62636c74327ccf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8A57D39EA87654A826E1AE073001366" ma:contentTypeVersion="23" ma:contentTypeDescription="Создание документа." ma:contentTypeScope="" ma:versionID="42b5252cb208ec0dd7e2244ea476f46b">
  <xsd:schema xmlns:xsd="http://www.w3.org/2001/XMLSchema" xmlns:xs="http://www.w3.org/2001/XMLSchema" xmlns:p="http://schemas.microsoft.com/office/2006/metadata/properties" xmlns:ns2="cd3664f2-095a-4f8b-9d55-6e8dac6b38e9" xmlns:ns3="357de74d-0576-4f64-94f1-0981946002d6" xmlns:ns4="http://schemas.microsoft.com/sharepoint/v4" targetNamespace="http://schemas.microsoft.com/office/2006/metadata/properties" ma:root="true" ma:fieldsID="4fbe54119b3c74b82b5ce5f47f16accc" ns2:_="" ns3:_="" ns4:_="">
    <xsd:import namespace="cd3664f2-095a-4f8b-9d55-6e8dac6b38e9"/>
    <xsd:import namespace="357de74d-0576-4f64-94f1-0981946002d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Program" minOccurs="0"/>
                <xsd:element ref="ns2:DocTypeChoose" minOccurs="0"/>
                <xsd:element ref="ns2:DocType" minOccurs="0"/>
                <xsd:element ref="ns3:_dlc_DocId" minOccurs="0"/>
                <xsd:element ref="ns3:_dlc_DocIdUrl" minOccurs="0"/>
                <xsd:element ref="ns3:_dlc_DocIdPersistId" minOccurs="0"/>
                <xsd:element ref="ns2:Project_Value" minOccurs="0"/>
                <xsd:element ref="ns2:Program_Value" minOccurs="0"/>
                <xsd:element ref="ns2:Uniq" minOccurs="0"/>
                <xsd:element ref="ns4:IconOverlay" minOccurs="0"/>
                <xsd:element ref="ns2:a39f889c817340af9831b8d13b13a208" minOccurs="0"/>
                <xsd:element ref="ns3:TaxCatchAll" minOccurs="0"/>
                <xsd:element ref="ns2:l6ea12c2109f40bda277d1a9858ecc92" minOccurs="0"/>
                <xsd:element ref="ns2:g943717a092c4fc1b62636c74327ccf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664f2-095a-4f8b-9d55-6e8dac6b38e9" elementFormDefault="qualified">
    <xsd:import namespace="http://schemas.microsoft.com/office/2006/documentManagement/types"/>
    <xsd:import namespace="http://schemas.microsoft.com/office/infopath/2007/PartnerControls"/>
    <xsd:element name="Project" ma:index="2" nillable="true" ma:displayName="Проект" ma:indexed="true" ma:internalName="Project">
      <xsd:simpleType>
        <xsd:restriction base="dms:Unknown"/>
      </xsd:simpleType>
    </xsd:element>
    <xsd:element name="Program" ma:index="3" nillable="true" ma:displayName="Программа" ma:indexed="true" ma:internalName="Program">
      <xsd:simpleType>
        <xsd:restriction base="dms:Unknown"/>
      </xsd:simpleType>
    </xsd:element>
    <xsd:element name="DocTypeChoose" ma:index="4" nillable="true" ma:displayName="Вид документа" ma:format="Dropdown" ma:internalName="DocTypeChoose">
      <xsd:simpleType>
        <xsd:restriction base="dms:Choice">
          <xsd:enumeration value="Предложение"/>
          <xsd:enumeration value="Презентация"/>
          <xsd:enumeration value="Отчет"/>
          <xsd:enumeration value="База данных"/>
          <xsd:enumeration value="Письмо"/>
          <xsd:enumeration value="План работ"/>
          <xsd:enumeration value="Пресс-релиз"/>
          <xsd:enumeration value="Перевод"/>
          <xsd:enumeration value="Мониторинг"/>
          <xsd:enumeration value="Финанс.юрид."/>
          <xsd:enumeration value="Инф справка"/>
          <xsd:enumeration value="Статья"/>
          <xsd:enumeration value="Комментарий"/>
          <xsd:enumeration value="QnA"/>
          <xsd:enumeration value="План тренинг."/>
          <xsd:enumeration value="Реп. аудит"/>
          <xsd:enumeration value="Стратегия"/>
        </xsd:restriction>
      </xsd:simpleType>
    </xsd:element>
    <xsd:element name="DocType" ma:index="5" nillable="true" ma:displayName="Вид документа (не используется)" ma:hidden="true" ma:indexed="true" ma:list="{8295f3c2-d109-40e8-8d7e-92da87b75d93}" ma:internalName="DocType" ma:readOnly="false" ma:showField="Title">
      <xsd:simpleType>
        <xsd:restriction base="dms:Lookup"/>
      </xsd:simpleType>
    </xsd:element>
    <xsd:element name="Project_Value" ma:index="12" nillable="true" ma:displayName="Project_Value" ma:hidden="true" ma:internalName="Project_Value" ma:readOnly="false">
      <xsd:simpleType>
        <xsd:restriction base="dms:Text"/>
      </xsd:simpleType>
    </xsd:element>
    <xsd:element name="Program_Value" ma:index="14" nillable="true" ma:displayName="Program_Value" ma:hidden="true" ma:internalName="Program_Value" ma:readOnly="false">
      <xsd:simpleType>
        <xsd:restriction base="dms:Text"/>
      </xsd:simpleType>
    </xsd:element>
    <xsd:element name="Uniq" ma:index="17" nillable="true" ma:displayName="Доступ" ma:internalName="Uniq">
      <xsd:simpleType>
        <xsd:restriction base="dms:Unknown"/>
      </xsd:simpleType>
    </xsd:element>
    <xsd:element name="a39f889c817340af9831b8d13b13a208" ma:index="20" nillable="true" ma:taxonomy="true" ma:internalName="a39f889c817340af9831b8d13b13a208" ma:taxonomyFieldName="Area" ma:displayName="Отрасль" ma:default="" ma:fieldId="{a39f889c-8173-40af-9831-b8d13b13a208}" ma:taxonomyMulti="true" ma:sspId="605086db-a9be-4a34-a41c-e0db27f7284e" ma:termSetId="36fcc24b-8144-4298-95fe-04d7adb780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ea12c2109f40bda277d1a9858ecc92" ma:index="23" nillable="true" ma:taxonomy="true" ma:internalName="l6ea12c2109f40bda277d1a9858ecc92" ma:taxonomyFieldName="CommDirection" ma:displayName="Направление коммуникаций" ma:default="" ma:fieldId="{56ea12c2-109f-40bd-a277-d1a9858ecc92}" ma:taxonomyMulti="true" ma:sspId="605086db-a9be-4a34-a41c-e0db27f7284e" ma:termSetId="2b711527-2f8f-429e-9564-d448a209af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3717a092c4fc1b62636c74327ccfa" ma:index="25" nillable="true" ma:taxonomy="true" ma:internalName="g943717a092c4fc1b62636c74327ccfa" ma:taxonomyFieldName="Department" ma:displayName="Department" ma:default="" ma:fieldId="{0943717a-092c-4fc1-b626-36c74327ccfa}" ma:sspId="605086db-a9be-4a34-a41c-e0db27f7284e" ma:termSetId="a6a5710a-213b-442e-9230-089bae104af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de74d-0576-4f64-94f1-0981946002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dexed="true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TaxCatchAll" ma:index="21" nillable="true" ma:displayName="Столбец для захвата всех терминов таксономии" ma:hidden="true" ma:list="{1945cbee-8e77-4ba9-90e6-c2c7f6e6bc49}" ma:internalName="TaxCatchAll" ma:showField="CatchAllData" ma:web="357de74d-0576-4f64-94f1-098194600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CB60F-05B7-4B06-A592-1DA9C9840522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357de74d-0576-4f64-94f1-0981946002d6"/>
    <ds:schemaRef ds:uri="http://schemas.openxmlformats.org/package/2006/metadata/core-properties"/>
    <ds:schemaRef ds:uri="http://schemas.microsoft.com/sharepoint/v4"/>
    <ds:schemaRef ds:uri="http://purl.org/dc/terms/"/>
    <ds:schemaRef ds:uri="http://schemas.microsoft.com/office/infopath/2007/PartnerControls"/>
    <ds:schemaRef ds:uri="cd3664f2-095a-4f8b-9d55-6e8dac6b38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DF6CE3A-C03D-4AAD-8F3F-4BC460944E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AB738F-DEE4-48AD-803B-EF681A6D1AB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132760-EE7F-4F78-8BE2-00BF2057B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664f2-095a-4f8b-9d55-6e8dac6b38e9"/>
    <ds:schemaRef ds:uri="357de74d-0576-4f64-94f1-0981946002d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12373</TotalTime>
  <Words>332</Words>
  <Application>Microsoft Office PowerPoint</Application>
  <PresentationFormat>Экран (16:9)</PresentationFormat>
  <Paragraphs>88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1_Тема Office</vt:lpstr>
      <vt:lpstr>3_Тема Office</vt:lpstr>
      <vt:lpstr>Семченко Презентация схемы 08.10.2014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Хруслов Максим Вадимович</cp:lastModifiedBy>
  <cp:revision>655</cp:revision>
  <cp:lastPrinted>2016-02-08T11:07:28Z</cp:lastPrinted>
  <dcterms:created xsi:type="dcterms:W3CDTF">2013-10-28T02:04:26Z</dcterms:created>
  <dcterms:modified xsi:type="dcterms:W3CDTF">2016-03-09T09:12:02Z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</Properties>
</file>